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notesSlides/notesSlide1.xml" ContentType="application/vnd.openxmlformats-officedocument.presentationml.notesSlide+xml"/>
  <Override PartName="/ppt/charts/chart12.xml" ContentType="application/vnd.openxmlformats-officedocument.drawingml.chart+xml"/>
  <Override PartName="/ppt/notesSlides/notesSlide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3.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9.xml" ContentType="application/vnd.openxmlformats-officedocument.presentationml.notesSlid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0.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3.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0.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1.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2.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3.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5.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7.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8.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14.xml" ContentType="application/vnd.openxmlformats-officedocument.presentationml.notesSlide+xml"/>
  <Override PartName="/ppt/charts/chart49.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0.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5.xml" ContentType="application/vnd.openxmlformats-officedocument.presentationml.notesSlide+xml"/>
  <Override PartName="/ppt/charts/chart51.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2.xml" ContentType="application/vnd.openxmlformats-officedocument.drawingml.chart+xml"/>
  <Override PartName="/ppt/charts/style45.xml" ContentType="application/vnd.ms-office.chartstyle+xml"/>
  <Override PartName="/ppt/charts/colors4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33" r:id="rId2"/>
    <p:sldId id="556" r:id="rId3"/>
    <p:sldId id="646" r:id="rId4"/>
    <p:sldId id="396" r:id="rId5"/>
    <p:sldId id="636" r:id="rId6"/>
    <p:sldId id="610" r:id="rId7"/>
    <p:sldId id="565" r:id="rId8"/>
    <p:sldId id="566" r:id="rId9"/>
    <p:sldId id="647" r:id="rId10"/>
    <p:sldId id="611" r:id="rId11"/>
    <p:sldId id="612" r:id="rId12"/>
    <p:sldId id="638" r:id="rId13"/>
    <p:sldId id="639" r:id="rId14"/>
    <p:sldId id="559" r:id="rId15"/>
    <p:sldId id="616" r:id="rId16"/>
    <p:sldId id="608" r:id="rId17"/>
    <p:sldId id="652" r:id="rId18"/>
    <p:sldId id="653" r:id="rId19"/>
    <p:sldId id="621" r:id="rId20"/>
    <p:sldId id="660" r:id="rId21"/>
    <p:sldId id="649" r:id="rId22"/>
    <p:sldId id="655" r:id="rId23"/>
    <p:sldId id="634" r:id="rId24"/>
    <p:sldId id="618" r:id="rId25"/>
    <p:sldId id="549" r:id="rId26"/>
    <p:sldId id="613" r:id="rId27"/>
    <p:sldId id="640" r:id="rId28"/>
    <p:sldId id="623" r:id="rId29"/>
    <p:sldId id="627" r:id="rId30"/>
    <p:sldId id="628" r:id="rId31"/>
    <p:sldId id="641" r:id="rId32"/>
    <p:sldId id="631" r:id="rId33"/>
    <p:sldId id="656" r:id="rId34"/>
    <p:sldId id="657" r:id="rId35"/>
    <p:sldId id="658" r:id="rId36"/>
    <p:sldId id="6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9900"/>
    <a:srgbClr val="33CC33"/>
    <a:srgbClr val="5B9BD5"/>
    <a:srgbClr val="7F7F7F"/>
    <a:srgbClr val="2E75B6"/>
    <a:srgbClr val="99FF99"/>
    <a:srgbClr val="CC99FF"/>
    <a:srgbClr val="9900CC"/>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1386" autoAdjust="0"/>
  </p:normalViewPr>
  <p:slideViewPr>
    <p:cSldViewPr snapToGrid="0">
      <p:cViewPr>
        <p:scale>
          <a:sx n="75" d="100"/>
          <a:sy n="75" d="100"/>
        </p:scale>
        <p:origin x="17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8.xml"/><Relationship Id="rId1" Type="http://schemas.microsoft.com/office/2011/relationships/chartStyle" Target="style1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0.xml"/><Relationship Id="rId1" Type="http://schemas.microsoft.com/office/2011/relationships/chartStyle" Target="style2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3.xml"/><Relationship Id="rId1" Type="http://schemas.microsoft.com/office/2011/relationships/chartStyle" Target="style23.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1.xml"/><Relationship Id="rId1" Type="http://schemas.microsoft.com/office/2011/relationships/chartStyle" Target="style3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3.xml"/><Relationship Id="rId1" Type="http://schemas.microsoft.com/office/2011/relationships/chartStyle" Target="style33.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4.xml"/><Relationship Id="rId1" Type="http://schemas.microsoft.com/office/2011/relationships/chartStyle" Target="style34.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5.xml"/><Relationship Id="rId1" Type="http://schemas.microsoft.com/office/2011/relationships/chartStyle" Target="style35.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6.xml"/><Relationship Id="rId1" Type="http://schemas.microsoft.com/office/2011/relationships/chartStyle" Target="style36.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7.xml"/><Relationship Id="rId1" Type="http://schemas.microsoft.com/office/2011/relationships/chartStyle" Target="style37.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8.xml"/><Relationship Id="rId1" Type="http://schemas.microsoft.com/office/2011/relationships/chartStyle" Target="style38.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9.xml"/><Relationship Id="rId1" Type="http://schemas.microsoft.com/office/2011/relationships/chartStyle" Target="style39.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0.xml"/><Relationship Id="rId1" Type="http://schemas.microsoft.com/office/2011/relationships/chartStyle" Target="style40.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1.xml"/><Relationship Id="rId1" Type="http://schemas.microsoft.com/office/2011/relationships/chartStyle" Target="style41.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3.xml"/><Relationship Id="rId1" Type="http://schemas.microsoft.com/office/2011/relationships/chartStyle" Target="style43.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4.xml"/><Relationship Id="rId1" Type="http://schemas.microsoft.com/office/2011/relationships/chartStyle" Target="style44.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5.xml"/><Relationship Id="rId1" Type="http://schemas.microsoft.com/office/2011/relationships/chartStyle" Target="style4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04337697440955E-2"/>
          <c:y val="0"/>
          <c:w val="0.92838516331952636"/>
          <c:h val="0.83408575745136104"/>
        </c:manualLayout>
      </c:layout>
      <c:pieChart>
        <c:varyColors val="1"/>
        <c:ser>
          <c:idx val="0"/>
          <c:order val="0"/>
          <c:tx>
            <c:strRef>
              <c:f>Sheet1!$B$1</c:f>
              <c:strCache>
                <c:ptCount val="1"/>
                <c:pt idx="0">
                  <c:v>29</c:v>
                </c:pt>
              </c:strCache>
            </c:strRef>
          </c:tx>
          <c:spPr>
            <a:solidFill>
              <a:srgbClr val="5B9BD5"/>
            </a:solidFill>
            <a:ln>
              <a:solidFill>
                <a:schemeClr val="bg1"/>
              </a:solidFill>
            </a:ln>
          </c:spPr>
          <c:dPt>
            <c:idx val="0"/>
            <c:bubble3D val="0"/>
            <c:spPr>
              <a:solidFill>
                <a:srgbClr val="C00000"/>
              </a:solidFill>
              <a:ln w="19050">
                <a:solidFill>
                  <a:schemeClr val="bg1"/>
                </a:solidFill>
              </a:ln>
              <a:effectLst/>
            </c:spPr>
            <c:extLst>
              <c:ext xmlns:c16="http://schemas.microsoft.com/office/drawing/2014/chart" uri="{C3380CC4-5D6E-409C-BE32-E72D297353CC}">
                <c16:uniqueId val="{00000001-2CD5-4DCB-A2F7-DB9C7643AE30}"/>
              </c:ext>
            </c:extLst>
          </c:dPt>
          <c:dPt>
            <c:idx val="1"/>
            <c:bubble3D val="0"/>
            <c:spPr>
              <a:solidFill>
                <a:srgbClr val="2E75B6"/>
              </a:solidFill>
              <a:ln w="19050">
                <a:solidFill>
                  <a:schemeClr val="bg1"/>
                </a:solidFill>
              </a:ln>
              <a:effectLst/>
            </c:spPr>
            <c:extLst>
              <c:ext xmlns:c16="http://schemas.microsoft.com/office/drawing/2014/chart" uri="{C3380CC4-5D6E-409C-BE32-E72D297353CC}">
                <c16:uniqueId val="{00000003-2CD5-4DCB-A2F7-DB9C7643AE30}"/>
              </c:ext>
            </c:extLst>
          </c:dPt>
          <c:dPt>
            <c:idx val="2"/>
            <c:bubble3D val="0"/>
            <c:spPr>
              <a:solidFill>
                <a:srgbClr val="7030A0"/>
              </a:solidFill>
              <a:ln w="19050">
                <a:solidFill>
                  <a:schemeClr val="bg1"/>
                </a:solidFill>
              </a:ln>
              <a:effectLst/>
            </c:spPr>
            <c:extLst>
              <c:ext xmlns:c16="http://schemas.microsoft.com/office/drawing/2014/chart" uri="{C3380CC4-5D6E-409C-BE32-E72D297353CC}">
                <c16:uniqueId val="{00000005-2CD5-4DCB-A2F7-DB9C7643AE30}"/>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D5-4DCB-A2F7-DB9C7643AE30}"/>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REP</c:v>
                </c:pt>
                <c:pt idx="1">
                  <c:v>DEM</c:v>
                </c:pt>
                <c:pt idx="2">
                  <c:v>UNAFFIL</c:v>
                </c:pt>
              </c:strCache>
            </c:strRef>
          </c:cat>
          <c:val>
            <c:numRef>
              <c:f>Sheet1!$B$2:$B$4</c:f>
              <c:numCache>
                <c:formatCode>0%</c:formatCode>
                <c:ptCount val="3"/>
                <c:pt idx="0">
                  <c:v>0.28999999999999998</c:v>
                </c:pt>
                <c:pt idx="1">
                  <c:v>0.4</c:v>
                </c:pt>
                <c:pt idx="2">
                  <c:v>0.33</c:v>
                </c:pt>
              </c:numCache>
            </c:numRef>
          </c:val>
          <c:extLst>
            <c:ext xmlns:c16="http://schemas.microsoft.com/office/drawing/2014/chart" uri="{C3380CC4-5D6E-409C-BE32-E72D297353CC}">
              <c16:uniqueId val="{00000006-2CD5-4DCB-A2F7-DB9C7643AE30}"/>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4217481728154044"/>
          <c:y val="0.87626130280318859"/>
          <c:w val="0.52247066453871338"/>
          <c:h val="0.1220697912562986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ill Sans MT Condensed" panose="020B0506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96336967867656E-2"/>
          <c:y val="3.3370039580641074E-2"/>
          <c:w val="0.97540732606426472"/>
          <c:h val="0.70042447072537439"/>
        </c:manualLayout>
      </c:layout>
      <c:barChart>
        <c:barDir val="col"/>
        <c:grouping val="clustered"/>
        <c:varyColors val="0"/>
        <c:ser>
          <c:idx val="0"/>
          <c:order val="0"/>
          <c:tx>
            <c:strRef>
              <c:f>Sheet1!$B$1</c:f>
              <c:strCache>
                <c:ptCount val="1"/>
                <c:pt idx="0">
                  <c:v>Nov 2021</c:v>
                </c:pt>
              </c:strCache>
            </c:strRef>
          </c:tx>
          <c:spPr>
            <a:solidFill>
              <a:srgbClr val="C00000"/>
            </a:solidFill>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F6-419A-AAE8-870FB09DA2A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Poor</c:v>
                </c:pt>
                <c:pt idx="1">
                  <c:v>Fair</c:v>
                </c:pt>
                <c:pt idx="2">
                  <c:v>Good</c:v>
                </c:pt>
                <c:pt idx="3">
                  <c:v>Excellent</c:v>
                </c:pt>
              </c:strCache>
            </c:strRef>
          </c:cat>
          <c:val>
            <c:numRef>
              <c:f>Sheet1!$B$2:$B$5</c:f>
              <c:numCache>
                <c:formatCode>0%</c:formatCode>
                <c:ptCount val="4"/>
                <c:pt idx="0">
                  <c:v>0.05</c:v>
                </c:pt>
                <c:pt idx="1">
                  <c:v>0.26</c:v>
                </c:pt>
                <c:pt idx="2">
                  <c:v>0.52</c:v>
                </c:pt>
                <c:pt idx="3">
                  <c:v>0.16</c:v>
                </c:pt>
              </c:numCache>
            </c:numRef>
          </c:val>
          <c:extLst>
            <c:ext xmlns:c16="http://schemas.microsoft.com/office/drawing/2014/chart" uri="{C3380CC4-5D6E-409C-BE32-E72D297353CC}">
              <c16:uniqueId val="{00000001-FFBD-48F8-9274-9A49AE8F6F1D}"/>
            </c:ext>
          </c:extLst>
        </c:ser>
        <c:ser>
          <c:idx val="1"/>
          <c:order val="1"/>
          <c:tx>
            <c:strRef>
              <c:f>Sheet1!$C$1</c:f>
              <c:strCache>
                <c:ptCount val="1"/>
                <c:pt idx="0">
                  <c:v>Aug 2022</c:v>
                </c:pt>
              </c:strCache>
            </c:strRef>
          </c:tx>
          <c:spPr>
            <a:solidFill>
              <a:srgbClr val="FF7C8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7F-4025-9222-5D0AE869155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Poor</c:v>
                </c:pt>
                <c:pt idx="1">
                  <c:v>Fair</c:v>
                </c:pt>
                <c:pt idx="2">
                  <c:v>Good</c:v>
                </c:pt>
                <c:pt idx="3">
                  <c:v>Excellent</c:v>
                </c:pt>
              </c:strCache>
            </c:strRef>
          </c:cat>
          <c:val>
            <c:numRef>
              <c:f>Sheet1!$C$2:$C$5</c:f>
              <c:numCache>
                <c:formatCode>0%</c:formatCode>
                <c:ptCount val="4"/>
                <c:pt idx="0">
                  <c:v>0.09</c:v>
                </c:pt>
                <c:pt idx="1">
                  <c:v>0.32</c:v>
                </c:pt>
                <c:pt idx="2">
                  <c:v>0.48</c:v>
                </c:pt>
                <c:pt idx="3">
                  <c:v>0.12</c:v>
                </c:pt>
              </c:numCache>
            </c:numRef>
          </c:val>
          <c:extLst>
            <c:ext xmlns:c16="http://schemas.microsoft.com/office/drawing/2014/chart" uri="{C3380CC4-5D6E-409C-BE32-E72D297353CC}">
              <c16:uniqueId val="{00000003-FFBD-48F8-9274-9A49AE8F6F1D}"/>
            </c:ext>
          </c:extLst>
        </c:ser>
        <c:ser>
          <c:idx val="2"/>
          <c:order val="2"/>
          <c:tx>
            <c:strRef>
              <c:f>Sheet1!$D$1</c:f>
              <c:strCache>
                <c:ptCount val="1"/>
                <c:pt idx="0">
                  <c:v>Oct 2023</c:v>
                </c:pt>
              </c:strCache>
            </c:strRef>
          </c:tx>
          <c:spPr>
            <a:solidFill>
              <a:srgbClr val="5B9BD5"/>
            </a:solidFill>
          </c:spPr>
          <c:invertIfNegative val="0"/>
          <c:dLbls>
            <c:dLbl>
              <c:idx val="0"/>
              <c:spPr>
                <a:noFill/>
                <a:ln>
                  <a:noFill/>
                </a:ln>
                <a:effectLst/>
              </c:spPr>
              <c:txPr>
                <a:bodyPr wrap="square" lIns="38100" tIns="19050" rIns="38100" bIns="19050" anchor="ctr">
                  <a:spAutoFit/>
                </a:bodyPr>
                <a:lstStyle/>
                <a:p>
                  <a:pPr>
                    <a:defRPr sz="16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7F-4025-9222-5D0AE8691559}"/>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Poor</c:v>
                </c:pt>
                <c:pt idx="1">
                  <c:v>Fair</c:v>
                </c:pt>
                <c:pt idx="2">
                  <c:v>Good</c:v>
                </c:pt>
                <c:pt idx="3">
                  <c:v>Excellent</c:v>
                </c:pt>
              </c:strCache>
            </c:strRef>
          </c:cat>
          <c:val>
            <c:numRef>
              <c:f>Sheet1!$D$2:$D$5</c:f>
              <c:numCache>
                <c:formatCode>0%</c:formatCode>
                <c:ptCount val="4"/>
                <c:pt idx="0">
                  <c:v>0.05</c:v>
                </c:pt>
                <c:pt idx="1">
                  <c:v>0.27</c:v>
                </c:pt>
                <c:pt idx="2">
                  <c:v>0.56000000000000005</c:v>
                </c:pt>
                <c:pt idx="3">
                  <c:v>0.12</c:v>
                </c:pt>
              </c:numCache>
            </c:numRef>
          </c:val>
          <c:extLst>
            <c:ext xmlns:c16="http://schemas.microsoft.com/office/drawing/2014/chart" uri="{C3380CC4-5D6E-409C-BE32-E72D297353CC}">
              <c16:uniqueId val="{00000005-FFBD-48F8-9274-9A49AE8F6F1D}"/>
            </c:ext>
          </c:extLst>
        </c:ser>
        <c:ser>
          <c:idx val="3"/>
          <c:order val="3"/>
          <c:tx>
            <c:strRef>
              <c:f>Sheet1!$E$1</c:f>
              <c:strCache>
                <c:ptCount val="1"/>
                <c:pt idx="0">
                  <c:v>Mar 2024</c:v>
                </c:pt>
              </c:strCache>
            </c:strRef>
          </c:tx>
          <c:spPr>
            <a:solidFill>
              <a:srgbClr val="2E75B6"/>
            </a:solidFill>
          </c:spPr>
          <c:invertIfNegative val="0"/>
          <c:dLbls>
            <c:dLbl>
              <c:idx val="0"/>
              <c:spPr>
                <a:noFill/>
                <a:ln>
                  <a:noFill/>
                </a:ln>
                <a:effectLst/>
              </c:spPr>
              <c:txPr>
                <a:bodyPr wrap="square" lIns="38100" tIns="19050" rIns="38100" bIns="19050" anchor="ctr">
                  <a:spAutoFit/>
                </a:bodyPr>
                <a:lstStyle/>
                <a:p>
                  <a:pPr>
                    <a:defRPr sz="16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67-4B2E-AD6C-8BB24057C408}"/>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Poor</c:v>
                </c:pt>
                <c:pt idx="1">
                  <c:v>Fair</c:v>
                </c:pt>
                <c:pt idx="2">
                  <c:v>Good</c:v>
                </c:pt>
                <c:pt idx="3">
                  <c:v>Excellent</c:v>
                </c:pt>
              </c:strCache>
            </c:strRef>
          </c:cat>
          <c:val>
            <c:numRef>
              <c:f>Sheet1!$E$2:$E$5</c:f>
              <c:numCache>
                <c:formatCode>0%</c:formatCode>
                <c:ptCount val="4"/>
                <c:pt idx="0">
                  <c:v>0.05</c:v>
                </c:pt>
                <c:pt idx="1">
                  <c:v>0.28000000000000003</c:v>
                </c:pt>
                <c:pt idx="2">
                  <c:v>0.51</c:v>
                </c:pt>
                <c:pt idx="3">
                  <c:v>0.15</c:v>
                </c:pt>
              </c:numCache>
            </c:numRef>
          </c:val>
          <c:extLst>
            <c:ext xmlns:c16="http://schemas.microsoft.com/office/drawing/2014/chart" uri="{C3380CC4-5D6E-409C-BE32-E72D297353CC}">
              <c16:uniqueId val="{00000000-A467-4B2E-AD6C-8BB24057C408}"/>
            </c:ext>
          </c:extLst>
        </c:ser>
        <c:ser>
          <c:idx val="4"/>
          <c:order val="4"/>
          <c:tx>
            <c:strRef>
              <c:f>Sheet1!$F$1</c:f>
              <c:strCache>
                <c:ptCount val="1"/>
                <c:pt idx="0">
                  <c:v>Oct 2024</c:v>
                </c:pt>
              </c:strCache>
            </c:strRef>
          </c:tx>
          <c:spPr>
            <a:solidFill>
              <a:srgbClr val="000000"/>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Poor</c:v>
                </c:pt>
                <c:pt idx="1">
                  <c:v>Fair</c:v>
                </c:pt>
                <c:pt idx="2">
                  <c:v>Good</c:v>
                </c:pt>
                <c:pt idx="3">
                  <c:v>Excellent</c:v>
                </c:pt>
              </c:strCache>
            </c:strRef>
          </c:cat>
          <c:val>
            <c:numRef>
              <c:f>Sheet1!$F$2:$F$5</c:f>
              <c:numCache>
                <c:formatCode>0%</c:formatCode>
                <c:ptCount val="4"/>
                <c:pt idx="0">
                  <c:v>0.06</c:v>
                </c:pt>
                <c:pt idx="1">
                  <c:v>0.28000000000000003</c:v>
                </c:pt>
                <c:pt idx="2">
                  <c:v>0.5</c:v>
                </c:pt>
                <c:pt idx="3">
                  <c:v>0.16</c:v>
                </c:pt>
              </c:numCache>
            </c:numRef>
          </c:val>
          <c:extLst>
            <c:ext xmlns:c16="http://schemas.microsoft.com/office/drawing/2014/chart" uri="{C3380CC4-5D6E-409C-BE32-E72D297353CC}">
              <c16:uniqueId val="{00000000-9AA6-4A2B-82F6-64928D044DF0}"/>
            </c:ext>
          </c:extLst>
        </c:ser>
        <c:dLbls>
          <c:dLblPos val="inEnd"/>
          <c:showLegendKey val="0"/>
          <c:showVal val="1"/>
          <c:showCatName val="0"/>
          <c:showSerName val="0"/>
          <c:showPercent val="0"/>
          <c:showBubbleSize val="0"/>
        </c:dLbls>
        <c:gapWidth val="50"/>
        <c:axId val="-2098874168"/>
        <c:axId val="-2098845208"/>
      </c:barChart>
      <c:catAx>
        <c:axId val="-209887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ill Sans MT" panose="020B0502020104020203" pitchFamily="34" charset="0"/>
                <a:ea typeface="+mn-ea"/>
                <a:cs typeface="+mn-cs"/>
              </a:defRPr>
            </a:pPr>
            <a:endParaRPr lang="en-US"/>
          </a:p>
        </c:txPr>
        <c:crossAx val="-2098845208"/>
        <c:crosses val="autoZero"/>
        <c:auto val="1"/>
        <c:lblAlgn val="ctr"/>
        <c:lblOffset val="100"/>
        <c:noMultiLvlLbl val="0"/>
      </c:catAx>
      <c:valAx>
        <c:axId val="-2098845208"/>
        <c:scaling>
          <c:orientation val="minMax"/>
          <c:max val="0.6"/>
        </c:scaling>
        <c:delete val="1"/>
        <c:axPos val="l"/>
        <c:numFmt formatCode="0%" sourceLinked="1"/>
        <c:majorTickMark val="none"/>
        <c:minorTickMark val="none"/>
        <c:tickLblPos val="nextTo"/>
        <c:crossAx val="-2098874168"/>
        <c:crosses val="autoZero"/>
        <c:crossBetween val="between"/>
      </c:valAx>
      <c:spPr>
        <a:noFill/>
        <a:ln>
          <a:noFill/>
        </a:ln>
        <a:effectLst/>
      </c:spPr>
    </c:plotArea>
    <c:legend>
      <c:legendPos val="b"/>
      <c:overlay val="0"/>
      <c:txPr>
        <a:bodyPr/>
        <a:lstStyle/>
        <a:p>
          <a:pPr>
            <a:defRPr sz="18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ill Sans MT" panose="020B0502020104020203"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96336967867656E-2"/>
          <c:y val="3.3370039580641074E-2"/>
          <c:w val="0.97540732606426472"/>
          <c:h val="0.70042447072537439"/>
        </c:manualLayout>
      </c:layout>
      <c:barChart>
        <c:barDir val="col"/>
        <c:grouping val="clustered"/>
        <c:varyColors val="0"/>
        <c:ser>
          <c:idx val="0"/>
          <c:order val="0"/>
          <c:tx>
            <c:strRef>
              <c:f>Sheet1!$B$1</c:f>
              <c:strCache>
                <c:ptCount val="1"/>
                <c:pt idx="0">
                  <c:v>Nov 2021</c:v>
                </c:pt>
              </c:strCache>
            </c:strRef>
          </c:tx>
          <c:spPr>
            <a:solidFill>
              <a:srgbClr val="C00000"/>
            </a:solidFill>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Change</c:v>
                </c:pt>
                <c:pt idx="1">
                  <c:v>Less</c:v>
                </c:pt>
                <c:pt idx="2">
                  <c:v>More</c:v>
                </c:pt>
              </c:strCache>
            </c:strRef>
          </c:cat>
          <c:val>
            <c:numRef>
              <c:f>Sheet1!$B$2:$B$4</c:f>
              <c:numCache>
                <c:formatCode>0%</c:formatCode>
                <c:ptCount val="3"/>
                <c:pt idx="0">
                  <c:v>0.35</c:v>
                </c:pt>
                <c:pt idx="1">
                  <c:v>0.38</c:v>
                </c:pt>
                <c:pt idx="2">
                  <c:v>0.27</c:v>
                </c:pt>
              </c:numCache>
            </c:numRef>
          </c:val>
          <c:extLst>
            <c:ext xmlns:c16="http://schemas.microsoft.com/office/drawing/2014/chart" uri="{C3380CC4-5D6E-409C-BE32-E72D297353CC}">
              <c16:uniqueId val="{00000001-FFBD-48F8-9274-9A49AE8F6F1D}"/>
            </c:ext>
          </c:extLst>
        </c:ser>
        <c:ser>
          <c:idx val="1"/>
          <c:order val="1"/>
          <c:tx>
            <c:strRef>
              <c:f>Sheet1!$C$1</c:f>
              <c:strCache>
                <c:ptCount val="1"/>
                <c:pt idx="0">
                  <c:v>Aug 2022</c:v>
                </c:pt>
              </c:strCache>
            </c:strRef>
          </c:tx>
          <c:spPr>
            <a:solidFill>
              <a:srgbClr val="FF7C80"/>
            </a:solidFill>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Change</c:v>
                </c:pt>
                <c:pt idx="1">
                  <c:v>Less</c:v>
                </c:pt>
                <c:pt idx="2">
                  <c:v>More</c:v>
                </c:pt>
              </c:strCache>
            </c:strRef>
          </c:cat>
          <c:val>
            <c:numRef>
              <c:f>Sheet1!$C$2:$C$4</c:f>
              <c:numCache>
                <c:formatCode>0%</c:formatCode>
                <c:ptCount val="3"/>
                <c:pt idx="0">
                  <c:v>0.34</c:v>
                </c:pt>
                <c:pt idx="1">
                  <c:v>0.4</c:v>
                </c:pt>
                <c:pt idx="2">
                  <c:v>0.26</c:v>
                </c:pt>
              </c:numCache>
            </c:numRef>
          </c:val>
          <c:extLst>
            <c:ext xmlns:c16="http://schemas.microsoft.com/office/drawing/2014/chart" uri="{C3380CC4-5D6E-409C-BE32-E72D297353CC}">
              <c16:uniqueId val="{00000003-FFBD-48F8-9274-9A49AE8F6F1D}"/>
            </c:ext>
          </c:extLst>
        </c:ser>
        <c:ser>
          <c:idx val="2"/>
          <c:order val="2"/>
          <c:tx>
            <c:strRef>
              <c:f>Sheet1!$D$1</c:f>
              <c:strCache>
                <c:ptCount val="1"/>
                <c:pt idx="0">
                  <c:v>Oct 2023</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Change</c:v>
                </c:pt>
                <c:pt idx="1">
                  <c:v>Less</c:v>
                </c:pt>
                <c:pt idx="2">
                  <c:v>More</c:v>
                </c:pt>
              </c:strCache>
            </c:strRef>
          </c:cat>
          <c:val>
            <c:numRef>
              <c:f>Sheet1!$D$2:$D$4</c:f>
              <c:numCache>
                <c:formatCode>0%</c:formatCode>
                <c:ptCount val="3"/>
                <c:pt idx="0">
                  <c:v>0.33</c:v>
                </c:pt>
                <c:pt idx="1">
                  <c:v>0.37</c:v>
                </c:pt>
                <c:pt idx="2">
                  <c:v>0.3</c:v>
                </c:pt>
              </c:numCache>
            </c:numRef>
          </c:val>
          <c:extLst>
            <c:ext xmlns:c16="http://schemas.microsoft.com/office/drawing/2014/chart" uri="{C3380CC4-5D6E-409C-BE32-E72D297353CC}">
              <c16:uniqueId val="{00000005-FFBD-48F8-9274-9A49AE8F6F1D}"/>
            </c:ext>
          </c:extLst>
        </c:ser>
        <c:ser>
          <c:idx val="3"/>
          <c:order val="3"/>
          <c:tx>
            <c:strRef>
              <c:f>Sheet1!$E$1</c:f>
              <c:strCache>
                <c:ptCount val="1"/>
                <c:pt idx="0">
                  <c:v>Mar 2024</c:v>
                </c:pt>
              </c:strCache>
            </c:strRef>
          </c:tx>
          <c:spPr>
            <a:solidFill>
              <a:srgbClr val="2E75B6"/>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 Change</c:v>
                </c:pt>
                <c:pt idx="1">
                  <c:v>Less</c:v>
                </c:pt>
                <c:pt idx="2">
                  <c:v>More</c:v>
                </c:pt>
              </c:strCache>
            </c:strRef>
          </c:cat>
          <c:val>
            <c:numRef>
              <c:f>Sheet1!$E$2:$E$4</c:f>
              <c:numCache>
                <c:formatCode>0%</c:formatCode>
                <c:ptCount val="3"/>
                <c:pt idx="0">
                  <c:v>0.34</c:v>
                </c:pt>
                <c:pt idx="1">
                  <c:v>0.35</c:v>
                </c:pt>
                <c:pt idx="2">
                  <c:v>0.31</c:v>
                </c:pt>
              </c:numCache>
            </c:numRef>
          </c:val>
          <c:extLst>
            <c:ext xmlns:c16="http://schemas.microsoft.com/office/drawing/2014/chart" uri="{C3380CC4-5D6E-409C-BE32-E72D297353CC}">
              <c16:uniqueId val="{00000000-E05B-4A0C-A959-E3A3C1D22787}"/>
            </c:ext>
          </c:extLst>
        </c:ser>
        <c:ser>
          <c:idx val="4"/>
          <c:order val="4"/>
          <c:tx>
            <c:strRef>
              <c:f>Sheet1!$F$1</c:f>
              <c:strCache>
                <c:ptCount val="1"/>
                <c:pt idx="0">
                  <c:v>Oct 2024</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 Change</c:v>
                </c:pt>
                <c:pt idx="1">
                  <c:v>Less</c:v>
                </c:pt>
                <c:pt idx="2">
                  <c:v>More</c:v>
                </c:pt>
              </c:strCache>
            </c:strRef>
          </c:cat>
          <c:val>
            <c:numRef>
              <c:f>Sheet1!$F$2:$F$4</c:f>
              <c:numCache>
                <c:formatCode>0%</c:formatCode>
                <c:ptCount val="3"/>
                <c:pt idx="0">
                  <c:v>0.33</c:v>
                </c:pt>
                <c:pt idx="1">
                  <c:v>0.32</c:v>
                </c:pt>
                <c:pt idx="2">
                  <c:v>0.35</c:v>
                </c:pt>
              </c:numCache>
            </c:numRef>
          </c:val>
          <c:extLst>
            <c:ext xmlns:c16="http://schemas.microsoft.com/office/drawing/2014/chart" uri="{C3380CC4-5D6E-409C-BE32-E72D297353CC}">
              <c16:uniqueId val="{00000000-6305-44F1-9BAB-F640E51C2C8B}"/>
            </c:ext>
          </c:extLst>
        </c:ser>
        <c:dLbls>
          <c:dLblPos val="inEnd"/>
          <c:showLegendKey val="0"/>
          <c:showVal val="1"/>
          <c:showCatName val="0"/>
          <c:showSerName val="0"/>
          <c:showPercent val="0"/>
          <c:showBubbleSize val="0"/>
        </c:dLbls>
        <c:gapWidth val="50"/>
        <c:axId val="-2098874168"/>
        <c:axId val="-2098845208"/>
      </c:barChart>
      <c:catAx>
        <c:axId val="-209887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ill Sans MT" panose="020B0502020104020203" pitchFamily="34" charset="0"/>
                <a:ea typeface="+mn-ea"/>
                <a:cs typeface="+mn-cs"/>
              </a:defRPr>
            </a:pPr>
            <a:endParaRPr lang="en-US"/>
          </a:p>
        </c:txPr>
        <c:crossAx val="-2098845208"/>
        <c:crosses val="autoZero"/>
        <c:auto val="1"/>
        <c:lblAlgn val="ctr"/>
        <c:lblOffset val="100"/>
        <c:noMultiLvlLbl val="0"/>
      </c:catAx>
      <c:valAx>
        <c:axId val="-2098845208"/>
        <c:scaling>
          <c:orientation val="minMax"/>
          <c:max val="0.6"/>
        </c:scaling>
        <c:delete val="1"/>
        <c:axPos val="l"/>
        <c:numFmt formatCode="0%" sourceLinked="1"/>
        <c:majorTickMark val="none"/>
        <c:minorTickMark val="none"/>
        <c:tickLblPos val="nextTo"/>
        <c:crossAx val="-2098874168"/>
        <c:crosses val="autoZero"/>
        <c:crossBetween val="between"/>
      </c:valAx>
      <c:spPr>
        <a:noFill/>
        <a:ln>
          <a:noFill/>
        </a:ln>
        <a:effectLst/>
      </c:spPr>
    </c:plotArea>
    <c:legend>
      <c:legendPos val="b"/>
      <c:overlay val="0"/>
      <c:txPr>
        <a:bodyPr/>
        <a:lstStyle/>
        <a:p>
          <a:pPr>
            <a:defRPr sz="18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ill Sans MT" panose="020B0502020104020203"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96336967867656E-2"/>
          <c:y val="3.3370039580641074E-2"/>
          <c:w val="0.97540732606426472"/>
          <c:h val="0.70042447072537439"/>
        </c:manualLayout>
      </c:layout>
      <c:barChart>
        <c:barDir val="col"/>
        <c:grouping val="clustered"/>
        <c:varyColors val="0"/>
        <c:ser>
          <c:idx val="0"/>
          <c:order val="0"/>
          <c:tx>
            <c:strRef>
              <c:f>Sheet1!$B$1</c:f>
              <c:strCache>
                <c:ptCount val="1"/>
                <c:pt idx="0">
                  <c:v>Nov 2021</c:v>
                </c:pt>
              </c:strCache>
            </c:strRef>
          </c:tx>
          <c:spPr>
            <a:solidFill>
              <a:srgbClr val="C00000"/>
            </a:solidFill>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A1-46FF-AA6C-195D43E8988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difficult</c:v>
                </c:pt>
                <c:pt idx="1">
                  <c:v>Somewhat difficult</c:v>
                </c:pt>
                <c:pt idx="2">
                  <c:v>Somewhat easy</c:v>
                </c:pt>
                <c:pt idx="3">
                  <c:v>Very easy</c:v>
                </c:pt>
              </c:strCache>
            </c:strRef>
          </c:cat>
          <c:val>
            <c:numRef>
              <c:f>Sheet1!$B$2:$B$5</c:f>
              <c:numCache>
                <c:formatCode>0%</c:formatCode>
                <c:ptCount val="4"/>
                <c:pt idx="0">
                  <c:v>0.16</c:v>
                </c:pt>
                <c:pt idx="1">
                  <c:v>0.39</c:v>
                </c:pt>
                <c:pt idx="2">
                  <c:v>0.34</c:v>
                </c:pt>
                <c:pt idx="3">
                  <c:v>0.08</c:v>
                </c:pt>
              </c:numCache>
            </c:numRef>
          </c:val>
          <c:extLst>
            <c:ext xmlns:c16="http://schemas.microsoft.com/office/drawing/2014/chart" uri="{C3380CC4-5D6E-409C-BE32-E72D297353CC}">
              <c16:uniqueId val="{00000001-FFBD-48F8-9274-9A49AE8F6F1D}"/>
            </c:ext>
          </c:extLst>
        </c:ser>
        <c:ser>
          <c:idx val="1"/>
          <c:order val="1"/>
          <c:tx>
            <c:strRef>
              <c:f>Sheet1!$C$1</c:f>
              <c:strCache>
                <c:ptCount val="1"/>
                <c:pt idx="0">
                  <c:v>Aug 2022</c:v>
                </c:pt>
              </c:strCache>
            </c:strRef>
          </c:tx>
          <c:spPr>
            <a:solidFill>
              <a:srgbClr val="FF7C80"/>
            </a:solidFill>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A1-46FF-AA6C-195D43E8988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difficult</c:v>
                </c:pt>
                <c:pt idx="1">
                  <c:v>Somewhat difficult</c:v>
                </c:pt>
                <c:pt idx="2">
                  <c:v>Somewhat easy</c:v>
                </c:pt>
                <c:pt idx="3">
                  <c:v>Very easy</c:v>
                </c:pt>
              </c:strCache>
            </c:strRef>
          </c:cat>
          <c:val>
            <c:numRef>
              <c:f>Sheet1!$C$2:$C$5</c:f>
              <c:numCache>
                <c:formatCode>0%</c:formatCode>
                <c:ptCount val="4"/>
                <c:pt idx="0">
                  <c:v>0.24</c:v>
                </c:pt>
                <c:pt idx="1">
                  <c:v>0.42</c:v>
                </c:pt>
                <c:pt idx="2">
                  <c:v>0.27</c:v>
                </c:pt>
                <c:pt idx="3">
                  <c:v>0.05</c:v>
                </c:pt>
              </c:numCache>
            </c:numRef>
          </c:val>
          <c:extLst>
            <c:ext xmlns:c16="http://schemas.microsoft.com/office/drawing/2014/chart" uri="{C3380CC4-5D6E-409C-BE32-E72D297353CC}">
              <c16:uniqueId val="{00000003-FFBD-48F8-9274-9A49AE8F6F1D}"/>
            </c:ext>
          </c:extLst>
        </c:ser>
        <c:ser>
          <c:idx val="2"/>
          <c:order val="2"/>
          <c:tx>
            <c:strRef>
              <c:f>Sheet1!$D$1</c:f>
              <c:strCache>
                <c:ptCount val="1"/>
                <c:pt idx="0">
                  <c:v>Oct 2023</c:v>
                </c:pt>
              </c:strCache>
            </c:strRef>
          </c:tx>
          <c:spPr>
            <a:solidFill>
              <a:srgbClr val="5B9BD5"/>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A1-46FF-AA6C-195D43E8988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difficult</c:v>
                </c:pt>
                <c:pt idx="1">
                  <c:v>Somewhat difficult</c:v>
                </c:pt>
                <c:pt idx="2">
                  <c:v>Somewhat easy</c:v>
                </c:pt>
                <c:pt idx="3">
                  <c:v>Very easy</c:v>
                </c:pt>
              </c:strCache>
            </c:strRef>
          </c:cat>
          <c:val>
            <c:numRef>
              <c:f>Sheet1!$D$2:$D$5</c:f>
              <c:numCache>
                <c:formatCode>0%</c:formatCode>
                <c:ptCount val="4"/>
                <c:pt idx="0">
                  <c:v>0.25</c:v>
                </c:pt>
                <c:pt idx="1">
                  <c:v>0.36</c:v>
                </c:pt>
                <c:pt idx="2">
                  <c:v>0.3</c:v>
                </c:pt>
                <c:pt idx="3">
                  <c:v>7.0000000000000007E-2</c:v>
                </c:pt>
              </c:numCache>
            </c:numRef>
          </c:val>
          <c:extLst>
            <c:ext xmlns:c16="http://schemas.microsoft.com/office/drawing/2014/chart" uri="{C3380CC4-5D6E-409C-BE32-E72D297353CC}">
              <c16:uniqueId val="{00000005-FFBD-48F8-9274-9A49AE8F6F1D}"/>
            </c:ext>
          </c:extLst>
        </c:ser>
        <c:ser>
          <c:idx val="3"/>
          <c:order val="3"/>
          <c:tx>
            <c:strRef>
              <c:f>Sheet1!$E$1</c:f>
              <c:strCache>
                <c:ptCount val="1"/>
                <c:pt idx="0">
                  <c:v>Mar 2024</c:v>
                </c:pt>
              </c:strCache>
            </c:strRef>
          </c:tx>
          <c:spPr>
            <a:solidFill>
              <a:srgbClr val="2E75B6"/>
            </a:solidFill>
          </c:spPr>
          <c:invertIfNegative val="0"/>
          <c:dLbls>
            <c:dLbl>
              <c:idx val="3"/>
              <c:spPr>
                <a:noFill/>
                <a:ln>
                  <a:noFill/>
                </a:ln>
                <a:effectLst/>
              </c:spPr>
              <c:txPr>
                <a:bodyPr wrap="square" lIns="38100" tIns="19050" rIns="38100" bIns="19050" anchor="ctr">
                  <a:spAutoFit/>
                </a:bodyPr>
                <a:lstStyle/>
                <a:p>
                  <a:pPr>
                    <a:defRPr sz="16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A1-46FF-AA6C-195D43E8988D}"/>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Very difficult</c:v>
                </c:pt>
                <c:pt idx="1">
                  <c:v>Somewhat difficult</c:v>
                </c:pt>
                <c:pt idx="2">
                  <c:v>Somewhat easy</c:v>
                </c:pt>
                <c:pt idx="3">
                  <c:v>Very easy</c:v>
                </c:pt>
              </c:strCache>
            </c:strRef>
          </c:cat>
          <c:val>
            <c:numRef>
              <c:f>Sheet1!$E$2:$E$5</c:f>
              <c:numCache>
                <c:formatCode>0%</c:formatCode>
                <c:ptCount val="4"/>
                <c:pt idx="0">
                  <c:v>0.2</c:v>
                </c:pt>
                <c:pt idx="1">
                  <c:v>0.37</c:v>
                </c:pt>
                <c:pt idx="2">
                  <c:v>0.33</c:v>
                </c:pt>
                <c:pt idx="3">
                  <c:v>0.08</c:v>
                </c:pt>
              </c:numCache>
            </c:numRef>
          </c:val>
          <c:extLst>
            <c:ext xmlns:c16="http://schemas.microsoft.com/office/drawing/2014/chart" uri="{C3380CC4-5D6E-409C-BE32-E72D297353CC}">
              <c16:uniqueId val="{00000000-CAA1-46FF-AA6C-195D43E8988D}"/>
            </c:ext>
          </c:extLst>
        </c:ser>
        <c:ser>
          <c:idx val="4"/>
          <c:order val="4"/>
          <c:tx>
            <c:strRef>
              <c:f>Sheet1!$F$1</c:f>
              <c:strCache>
                <c:ptCount val="1"/>
                <c:pt idx="0">
                  <c:v>Oct 2024</c:v>
                </c:pt>
              </c:strCache>
            </c:strRef>
          </c:tx>
          <c:spPr>
            <a:solidFill>
              <a:schemeClr val="tx1"/>
            </a:solidFill>
          </c:spPr>
          <c:invertIfNegative val="0"/>
          <c:dLbls>
            <c:dLbl>
              <c:idx val="3"/>
              <c:spPr>
                <a:noFill/>
                <a:ln>
                  <a:noFill/>
                </a:ln>
                <a:effectLst/>
              </c:spPr>
              <c:txPr>
                <a:bodyPr wrap="square" lIns="38100" tIns="19050" rIns="38100" bIns="19050" anchor="ctr">
                  <a:spAutoFit/>
                </a:bodyPr>
                <a:lstStyle/>
                <a:p>
                  <a:pPr>
                    <a:defRPr sz="16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21-494C-AB1F-A4230B7F8893}"/>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Very difficult</c:v>
                </c:pt>
                <c:pt idx="1">
                  <c:v>Somewhat difficult</c:v>
                </c:pt>
                <c:pt idx="2">
                  <c:v>Somewhat easy</c:v>
                </c:pt>
                <c:pt idx="3">
                  <c:v>Very easy</c:v>
                </c:pt>
              </c:strCache>
            </c:strRef>
          </c:cat>
          <c:val>
            <c:numRef>
              <c:f>Sheet1!$F$2:$F$5</c:f>
              <c:numCache>
                <c:formatCode>0%</c:formatCode>
                <c:ptCount val="4"/>
                <c:pt idx="0">
                  <c:v>0.21</c:v>
                </c:pt>
                <c:pt idx="1">
                  <c:v>0.38</c:v>
                </c:pt>
                <c:pt idx="2">
                  <c:v>0.28999999999999998</c:v>
                </c:pt>
                <c:pt idx="3">
                  <c:v>0.09</c:v>
                </c:pt>
              </c:numCache>
            </c:numRef>
          </c:val>
          <c:extLst>
            <c:ext xmlns:c16="http://schemas.microsoft.com/office/drawing/2014/chart" uri="{C3380CC4-5D6E-409C-BE32-E72D297353CC}">
              <c16:uniqueId val="{00000000-358A-4EDF-B746-B402F09279E8}"/>
            </c:ext>
          </c:extLst>
        </c:ser>
        <c:dLbls>
          <c:dLblPos val="inEnd"/>
          <c:showLegendKey val="0"/>
          <c:showVal val="1"/>
          <c:showCatName val="0"/>
          <c:showSerName val="0"/>
          <c:showPercent val="0"/>
          <c:showBubbleSize val="0"/>
        </c:dLbls>
        <c:gapWidth val="50"/>
        <c:axId val="-2098874168"/>
        <c:axId val="-2098845208"/>
      </c:barChart>
      <c:catAx>
        <c:axId val="-209887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ill Sans MT" panose="020B0502020104020203" pitchFamily="34" charset="0"/>
                <a:ea typeface="+mn-ea"/>
                <a:cs typeface="+mn-cs"/>
              </a:defRPr>
            </a:pPr>
            <a:endParaRPr lang="en-US"/>
          </a:p>
        </c:txPr>
        <c:crossAx val="-2098845208"/>
        <c:crosses val="autoZero"/>
        <c:auto val="1"/>
        <c:lblAlgn val="ctr"/>
        <c:lblOffset val="100"/>
        <c:noMultiLvlLbl val="0"/>
      </c:catAx>
      <c:valAx>
        <c:axId val="-2098845208"/>
        <c:scaling>
          <c:orientation val="minMax"/>
          <c:max val="0.6"/>
        </c:scaling>
        <c:delete val="1"/>
        <c:axPos val="l"/>
        <c:numFmt formatCode="0%" sourceLinked="1"/>
        <c:majorTickMark val="none"/>
        <c:minorTickMark val="none"/>
        <c:tickLblPos val="nextTo"/>
        <c:crossAx val="-2098874168"/>
        <c:crosses val="autoZero"/>
        <c:crossBetween val="between"/>
      </c:valAx>
      <c:spPr>
        <a:noFill/>
        <a:ln>
          <a:noFill/>
        </a:ln>
        <a:effectLst/>
      </c:spPr>
    </c:plotArea>
    <c:legend>
      <c:legendPos val="b"/>
      <c:overlay val="0"/>
      <c:txPr>
        <a:bodyPr/>
        <a:lstStyle/>
        <a:p>
          <a:pPr>
            <a:defRPr sz="18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ill Sans MT" panose="020B0502020104020203"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96336967867656E-2"/>
          <c:y val="0.12645137269330503"/>
          <c:w val="0.97540732606426472"/>
          <c:h val="0.5597347694734236"/>
        </c:manualLayout>
      </c:layout>
      <c:barChart>
        <c:barDir val="col"/>
        <c:grouping val="clustered"/>
        <c:varyColors val="0"/>
        <c:ser>
          <c:idx val="0"/>
          <c:order val="0"/>
          <c:tx>
            <c:strRef>
              <c:f>Sheet1!$B$1</c:f>
              <c:strCache>
                <c:ptCount val="1"/>
                <c:pt idx="0">
                  <c:v>Oct 2020</c:v>
                </c:pt>
              </c:strCache>
            </c:strRef>
          </c:tx>
          <c:spPr>
            <a:solidFill>
              <a:srgbClr val="9900CC"/>
            </a:solidFill>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Quality of Life</c:v>
                </c:pt>
                <c:pt idx="1">
                  <c:v>Future Outlook</c:v>
                </c:pt>
                <c:pt idx="2">
                  <c:v>Afforadbility</c:v>
                </c:pt>
              </c:strCache>
            </c:strRef>
          </c:cat>
          <c:val>
            <c:numRef>
              <c:f>Sheet1!$B$2:$B$4</c:f>
              <c:numCache>
                <c:formatCode>0%</c:formatCode>
                <c:ptCount val="3"/>
                <c:pt idx="0">
                  <c:v>0.57999999999999996</c:v>
                </c:pt>
                <c:pt idx="1">
                  <c:v>0.14000000000000001</c:v>
                </c:pt>
                <c:pt idx="2">
                  <c:v>0.37</c:v>
                </c:pt>
              </c:numCache>
            </c:numRef>
          </c:val>
          <c:extLst>
            <c:ext xmlns:c16="http://schemas.microsoft.com/office/drawing/2014/chart" uri="{C3380CC4-5D6E-409C-BE32-E72D297353CC}">
              <c16:uniqueId val="{00000001-FFBD-48F8-9274-9A49AE8F6F1D}"/>
            </c:ext>
          </c:extLst>
        </c:ser>
        <c:ser>
          <c:idx val="1"/>
          <c:order val="1"/>
          <c:tx>
            <c:strRef>
              <c:f>Sheet1!$C$1</c:f>
              <c:strCache>
                <c:ptCount val="1"/>
                <c:pt idx="0">
                  <c:v>Oct 2024</c:v>
                </c:pt>
              </c:strCache>
            </c:strRef>
          </c:tx>
          <c:spPr>
            <a:solidFill>
              <a:srgbClr val="CC99FF"/>
            </a:solidFill>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Quality of Life</c:v>
                </c:pt>
                <c:pt idx="1">
                  <c:v>Future Outlook</c:v>
                </c:pt>
                <c:pt idx="2">
                  <c:v>Afforadbility</c:v>
                </c:pt>
              </c:strCache>
            </c:strRef>
          </c:cat>
          <c:val>
            <c:numRef>
              <c:f>Sheet1!$C$2:$C$4</c:f>
              <c:numCache>
                <c:formatCode>0%</c:formatCode>
                <c:ptCount val="3"/>
                <c:pt idx="0">
                  <c:v>0.66</c:v>
                </c:pt>
                <c:pt idx="1">
                  <c:v>0.25</c:v>
                </c:pt>
                <c:pt idx="2">
                  <c:v>0.28999999999999998</c:v>
                </c:pt>
              </c:numCache>
            </c:numRef>
          </c:val>
          <c:extLst>
            <c:ext xmlns:c16="http://schemas.microsoft.com/office/drawing/2014/chart" uri="{C3380CC4-5D6E-409C-BE32-E72D297353CC}">
              <c16:uniqueId val="{00000003-FFBD-48F8-9274-9A49AE8F6F1D}"/>
            </c:ext>
          </c:extLst>
        </c:ser>
        <c:dLbls>
          <c:dLblPos val="inEnd"/>
          <c:showLegendKey val="0"/>
          <c:showVal val="1"/>
          <c:showCatName val="0"/>
          <c:showSerName val="0"/>
          <c:showPercent val="0"/>
          <c:showBubbleSize val="0"/>
        </c:dLbls>
        <c:gapWidth val="50"/>
        <c:axId val="-2098874168"/>
        <c:axId val="-2098845208"/>
      </c:barChart>
      <c:catAx>
        <c:axId val="-209887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ill Sans MT" panose="020B0502020104020203" pitchFamily="34" charset="0"/>
                <a:ea typeface="+mn-ea"/>
                <a:cs typeface="+mn-cs"/>
              </a:defRPr>
            </a:pPr>
            <a:endParaRPr lang="en-US"/>
          </a:p>
        </c:txPr>
        <c:crossAx val="-2098845208"/>
        <c:crosses val="autoZero"/>
        <c:auto val="1"/>
        <c:lblAlgn val="ctr"/>
        <c:lblOffset val="100"/>
        <c:noMultiLvlLbl val="0"/>
      </c:catAx>
      <c:valAx>
        <c:axId val="-2098845208"/>
        <c:scaling>
          <c:orientation val="minMax"/>
          <c:max val="0.70000000000000007"/>
        </c:scaling>
        <c:delete val="1"/>
        <c:axPos val="l"/>
        <c:numFmt formatCode="0%" sourceLinked="1"/>
        <c:majorTickMark val="out"/>
        <c:minorTickMark val="none"/>
        <c:tickLblPos val="nextTo"/>
        <c:crossAx val="-2098874168"/>
        <c:crosses val="autoZero"/>
        <c:crossBetween val="between"/>
      </c:valAx>
      <c:spPr>
        <a:noFill/>
        <a:ln>
          <a:noFill/>
        </a:ln>
        <a:effectLst/>
      </c:spPr>
    </c:plotArea>
    <c:legend>
      <c:legendPos val="b"/>
      <c:overlay val="0"/>
      <c:txPr>
        <a:bodyPr/>
        <a:lstStyle/>
        <a:p>
          <a:pPr>
            <a:defRPr sz="18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ill Sans MT" panose="020B0502020104020203"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96336967867656E-2"/>
          <c:y val="0.12645137269330503"/>
          <c:w val="0.97540732606426472"/>
          <c:h val="0.5597347694734236"/>
        </c:manualLayout>
      </c:layout>
      <c:barChart>
        <c:barDir val="col"/>
        <c:grouping val="clustered"/>
        <c:varyColors val="0"/>
        <c:ser>
          <c:idx val="0"/>
          <c:order val="0"/>
          <c:tx>
            <c:strRef>
              <c:f>Sheet1!$B$1</c:f>
              <c:strCache>
                <c:ptCount val="1"/>
                <c:pt idx="0">
                  <c:v>Oct 2020</c:v>
                </c:pt>
              </c:strCache>
            </c:strRef>
          </c:tx>
          <c:spPr>
            <a:solidFill>
              <a:srgbClr val="00B050"/>
            </a:solidFill>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Quality of Life</c:v>
                </c:pt>
                <c:pt idx="1">
                  <c:v>Future Outlook</c:v>
                </c:pt>
                <c:pt idx="2">
                  <c:v>Afforadbility</c:v>
                </c:pt>
              </c:strCache>
            </c:strRef>
          </c:cat>
          <c:val>
            <c:numRef>
              <c:f>Sheet1!$B$2:$B$4</c:f>
              <c:numCache>
                <c:formatCode>0%</c:formatCode>
                <c:ptCount val="3"/>
                <c:pt idx="0">
                  <c:v>0.67</c:v>
                </c:pt>
                <c:pt idx="1">
                  <c:v>0.17</c:v>
                </c:pt>
                <c:pt idx="2">
                  <c:v>0.42</c:v>
                </c:pt>
              </c:numCache>
            </c:numRef>
          </c:val>
          <c:extLst>
            <c:ext xmlns:c16="http://schemas.microsoft.com/office/drawing/2014/chart" uri="{C3380CC4-5D6E-409C-BE32-E72D297353CC}">
              <c16:uniqueId val="{00000000-A282-454F-8A81-4407A7209D76}"/>
            </c:ext>
          </c:extLst>
        </c:ser>
        <c:ser>
          <c:idx val="1"/>
          <c:order val="1"/>
          <c:tx>
            <c:strRef>
              <c:f>Sheet1!$C$1</c:f>
              <c:strCache>
                <c:ptCount val="1"/>
                <c:pt idx="0">
                  <c:v>Oct 2024</c:v>
                </c:pt>
              </c:strCache>
            </c:strRef>
          </c:tx>
          <c:spPr>
            <a:solidFill>
              <a:srgbClr val="66FF33"/>
            </a:solidFill>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Quality of Life</c:v>
                </c:pt>
                <c:pt idx="1">
                  <c:v>Future Outlook</c:v>
                </c:pt>
                <c:pt idx="2">
                  <c:v>Afforadbility</c:v>
                </c:pt>
              </c:strCache>
            </c:strRef>
          </c:cat>
          <c:val>
            <c:numRef>
              <c:f>Sheet1!$C$2:$C$4</c:f>
              <c:numCache>
                <c:formatCode>0%</c:formatCode>
                <c:ptCount val="3"/>
                <c:pt idx="0">
                  <c:v>0.64</c:v>
                </c:pt>
                <c:pt idx="1">
                  <c:v>0.28999999999999998</c:v>
                </c:pt>
                <c:pt idx="2">
                  <c:v>0.28999999999999998</c:v>
                </c:pt>
              </c:numCache>
            </c:numRef>
          </c:val>
          <c:extLst>
            <c:ext xmlns:c16="http://schemas.microsoft.com/office/drawing/2014/chart" uri="{C3380CC4-5D6E-409C-BE32-E72D297353CC}">
              <c16:uniqueId val="{00000001-A282-454F-8A81-4407A7209D76}"/>
            </c:ext>
          </c:extLst>
        </c:ser>
        <c:dLbls>
          <c:dLblPos val="inEnd"/>
          <c:showLegendKey val="0"/>
          <c:showVal val="1"/>
          <c:showCatName val="0"/>
          <c:showSerName val="0"/>
          <c:showPercent val="0"/>
          <c:showBubbleSize val="0"/>
        </c:dLbls>
        <c:gapWidth val="50"/>
        <c:axId val="-2098874168"/>
        <c:axId val="-2098845208"/>
      </c:barChart>
      <c:catAx>
        <c:axId val="-209887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Gill Sans MT" panose="020B0502020104020203" pitchFamily="34" charset="0"/>
                <a:ea typeface="+mn-ea"/>
                <a:cs typeface="+mn-cs"/>
              </a:defRPr>
            </a:pPr>
            <a:endParaRPr lang="en-US"/>
          </a:p>
        </c:txPr>
        <c:crossAx val="-2098845208"/>
        <c:crosses val="autoZero"/>
        <c:auto val="1"/>
        <c:lblAlgn val="ctr"/>
        <c:lblOffset val="100"/>
        <c:noMultiLvlLbl val="0"/>
      </c:catAx>
      <c:valAx>
        <c:axId val="-2098845208"/>
        <c:scaling>
          <c:orientation val="minMax"/>
          <c:max val="0.70000000000000007"/>
        </c:scaling>
        <c:delete val="1"/>
        <c:axPos val="l"/>
        <c:numFmt formatCode="0%" sourceLinked="1"/>
        <c:majorTickMark val="out"/>
        <c:minorTickMark val="none"/>
        <c:tickLblPos val="nextTo"/>
        <c:crossAx val="-2098874168"/>
        <c:crosses val="autoZero"/>
        <c:crossBetween val="between"/>
      </c:valAx>
      <c:spPr>
        <a:noFill/>
        <a:ln>
          <a:noFill/>
        </a:ln>
        <a:effectLst/>
      </c:spPr>
    </c:plotArea>
    <c:legend>
      <c:legendPos val="b"/>
      <c:overlay val="0"/>
      <c:txPr>
        <a:bodyPr/>
        <a:lstStyle/>
        <a:p>
          <a:pPr>
            <a:defRPr sz="18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ill Sans MT" panose="020B0502020104020203"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1578426078804"/>
          <c:y val="6.9622307907459954E-3"/>
          <c:w val="0.694148540490377"/>
          <c:h val="0.83310150037959019"/>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210C-4757-A4B7-0A5C78F24C69}"/>
              </c:ext>
            </c:extLst>
          </c:dPt>
          <c:dPt>
            <c:idx val="1"/>
            <c:bubble3D val="0"/>
            <c:spPr>
              <a:solidFill>
                <a:srgbClr val="5B9BD5"/>
              </a:solidFill>
              <a:ln w="19050">
                <a:noFill/>
              </a:ln>
              <a:effectLst/>
            </c:spPr>
            <c:extLst>
              <c:ext xmlns:c16="http://schemas.microsoft.com/office/drawing/2014/chart" uri="{C3380CC4-5D6E-409C-BE32-E72D297353CC}">
                <c16:uniqueId val="{00000003-210C-4757-A4B7-0A5C78F24C69}"/>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210C-4757-A4B7-0A5C78F24C69}"/>
              </c:ext>
            </c:extLst>
          </c:dPt>
          <c:dPt>
            <c:idx val="3"/>
            <c:bubble3D val="0"/>
            <c:spPr>
              <a:solidFill>
                <a:srgbClr val="C00000"/>
              </a:solidFill>
              <a:ln w="19050">
                <a:noFill/>
              </a:ln>
              <a:effectLst/>
            </c:spPr>
            <c:extLst>
              <c:ext xmlns:c16="http://schemas.microsoft.com/office/drawing/2014/chart" uri="{C3380CC4-5D6E-409C-BE32-E72D297353CC}">
                <c16:uniqueId val="{00000007-210C-4757-A4B7-0A5C78F24C69}"/>
              </c:ext>
            </c:extLst>
          </c:dPt>
          <c:dLbls>
            <c:dLbl>
              <c:idx val="0"/>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fld id="{629D3B62-5F6D-434A-9A48-EC68CE7C6F8D}" type="CELLRANGE">
                      <a:rPr lang="en-US"/>
                      <a:pPr>
                        <a:defRPr sz="3200" b="1">
                          <a:solidFill>
                            <a:schemeClr val="bg1"/>
                          </a:solidFill>
                          <a:latin typeface="Gill Sans MT" panose="020B050202010402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0C-4757-A4B7-0A5C78F24C69}"/>
                </c:ext>
              </c:extLst>
            </c:dLbl>
            <c:dLbl>
              <c:idx val="1"/>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fld id="{DED905FB-24C4-4736-9261-C5491265AA99}" type="CELLRANGE">
                      <a:rPr lang="en-US"/>
                      <a:pPr>
                        <a:defRPr sz="3200" b="1">
                          <a:solidFill>
                            <a:schemeClr val="bg1"/>
                          </a:solidFill>
                          <a:latin typeface="Gill Sans MT" panose="020B050202010402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0C-4757-A4B7-0A5C78F24C69}"/>
                </c:ext>
              </c:extLst>
            </c:dLbl>
            <c:dLbl>
              <c:idx val="2"/>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fld id="{34FC09A8-841C-4597-A1CB-61987909CEDF}" type="CELLRANGE">
                      <a:rPr lang="en-US"/>
                      <a:pPr>
                        <a:defRPr sz="3200" b="1">
                          <a:solidFill>
                            <a:schemeClr val="bg1"/>
                          </a:solidFill>
                          <a:latin typeface="Gill Sans MT" panose="020B050202010402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0C-4757-A4B7-0A5C78F24C69}"/>
                </c:ext>
              </c:extLst>
            </c:dLbl>
            <c:dLbl>
              <c:idx val="3"/>
              <c:delete val="1"/>
              <c:extLst>
                <c:ext xmlns:c15="http://schemas.microsoft.com/office/drawing/2012/chart" uri="{CE6537A1-D6FC-4f65-9D91-7224C49458BB}"/>
                <c:ext xmlns:c16="http://schemas.microsoft.com/office/drawing/2014/chart" uri="{C3380CC4-5D6E-409C-BE32-E72D297353CC}">
                  <c16:uniqueId val="{00000007-210C-4757-A4B7-0A5C78F24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Sheet1!$A$2:$A$4</c:f>
              <c:strCache>
                <c:ptCount val="3"/>
                <c:pt idx="0">
                  <c:v>Improving</c:v>
                </c:pt>
                <c:pt idx="1">
                  <c:v>Getting worse</c:v>
                </c:pt>
                <c:pt idx="2">
                  <c:v>No change</c:v>
                </c:pt>
              </c:strCache>
            </c:strRef>
          </c:cat>
          <c:val>
            <c:numRef>
              <c:f>Sheet1!$B$2:$B$4</c:f>
              <c:numCache>
                <c:formatCode>0%</c:formatCode>
                <c:ptCount val="3"/>
                <c:pt idx="0">
                  <c:v>0.26</c:v>
                </c:pt>
                <c:pt idx="1">
                  <c:v>0.42</c:v>
                </c:pt>
                <c:pt idx="2">
                  <c:v>0.32</c:v>
                </c:pt>
              </c:numCache>
            </c:numRef>
          </c:val>
          <c:extLst>
            <c:ext xmlns:c15="http://schemas.microsoft.com/office/drawing/2012/chart" uri="{02D57815-91ED-43cb-92C2-25804820EDAC}">
              <c15:datalabelsRange>
                <c15:f>Sheet1!$B$2:$B$4</c15:f>
                <c15:dlblRangeCache>
                  <c:ptCount val="3"/>
                  <c:pt idx="0">
                    <c:v>26%</c:v>
                  </c:pt>
                  <c:pt idx="1">
                    <c:v>42%</c:v>
                  </c:pt>
                  <c:pt idx="2">
                    <c:v>32%</c:v>
                  </c:pt>
                </c15:dlblRangeCache>
              </c15:datalabelsRange>
            </c:ext>
            <c:ext xmlns:c16="http://schemas.microsoft.com/office/drawing/2014/chart" uri="{C3380CC4-5D6E-409C-BE32-E72D297353CC}">
              <c16:uniqueId val="{00000008-210C-4757-A4B7-0A5C78F24C6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3114885923202941"/>
          <c:w val="1"/>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Improving</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Sheet1!$B$2:$B$7</c:f>
              <c:numCache>
                <c:formatCode>0%</c:formatCode>
                <c:ptCount val="6"/>
                <c:pt idx="0">
                  <c:v>0.28999999999999998</c:v>
                </c:pt>
                <c:pt idx="1">
                  <c:v>0.23</c:v>
                </c:pt>
                <c:pt idx="2">
                  <c:v>0.22</c:v>
                </c:pt>
                <c:pt idx="3">
                  <c:v>0.34</c:v>
                </c:pt>
                <c:pt idx="4">
                  <c:v>0.19</c:v>
                </c:pt>
                <c:pt idx="5">
                  <c:v>0.19</c:v>
                </c:pt>
              </c:numCache>
            </c:numRef>
          </c:val>
          <c:extLst>
            <c:ext xmlns:c16="http://schemas.microsoft.com/office/drawing/2014/chart" uri="{C3380CC4-5D6E-409C-BE32-E72D297353CC}">
              <c16:uniqueId val="{00000000-40CD-42CD-A7E3-DAC4B6686704}"/>
            </c:ext>
          </c:extLst>
        </c:ser>
        <c:ser>
          <c:idx val="1"/>
          <c:order val="1"/>
          <c:tx>
            <c:strRef>
              <c:f>Sheet1!$C$1</c:f>
              <c:strCache>
                <c:ptCount val="1"/>
                <c:pt idx="0">
                  <c:v>No change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Sheet1!$C$2:$C$7</c:f>
              <c:numCache>
                <c:formatCode>0%</c:formatCode>
                <c:ptCount val="6"/>
                <c:pt idx="0">
                  <c:v>0.33</c:v>
                </c:pt>
                <c:pt idx="1">
                  <c:v>0.31</c:v>
                </c:pt>
                <c:pt idx="2">
                  <c:v>0.31</c:v>
                </c:pt>
                <c:pt idx="3">
                  <c:v>0.34</c:v>
                </c:pt>
                <c:pt idx="4">
                  <c:v>0.3</c:v>
                </c:pt>
                <c:pt idx="5">
                  <c:v>0.34</c:v>
                </c:pt>
              </c:numCache>
            </c:numRef>
          </c:val>
          <c:extLst>
            <c:ext xmlns:c16="http://schemas.microsoft.com/office/drawing/2014/chart" uri="{C3380CC4-5D6E-409C-BE32-E72D297353CC}">
              <c16:uniqueId val="{00000001-40CD-42CD-A7E3-DAC4B6686704}"/>
            </c:ext>
          </c:extLst>
        </c:ser>
        <c:ser>
          <c:idx val="2"/>
          <c:order val="2"/>
          <c:tx>
            <c:strRef>
              <c:f>Sheet1!$D$1</c:f>
              <c:strCache>
                <c:ptCount val="1"/>
                <c:pt idx="0">
                  <c:v>Getting worse</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Sheet1!$D$2:$D$7</c:f>
              <c:numCache>
                <c:formatCode>0%</c:formatCode>
                <c:ptCount val="6"/>
                <c:pt idx="0">
                  <c:v>0.38</c:v>
                </c:pt>
                <c:pt idx="1">
                  <c:v>0.46</c:v>
                </c:pt>
                <c:pt idx="2">
                  <c:v>0.46</c:v>
                </c:pt>
                <c:pt idx="3">
                  <c:v>0.32</c:v>
                </c:pt>
                <c:pt idx="4">
                  <c:v>0.51</c:v>
                </c:pt>
                <c:pt idx="5">
                  <c:v>0.47</c:v>
                </c:pt>
              </c:numCache>
            </c:numRef>
          </c:val>
          <c:extLst>
            <c:ext xmlns:c16="http://schemas.microsoft.com/office/drawing/2014/chart" uri="{C3380CC4-5D6E-409C-BE32-E72D297353CC}">
              <c16:uniqueId val="{00000003-40CD-42CD-A7E3-DAC4B6686704}"/>
            </c:ext>
          </c:extLst>
        </c:ser>
        <c:dLbls>
          <c:showLegendKey val="0"/>
          <c:showVal val="0"/>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1578426078804"/>
          <c:y val="6.9622307907459954E-3"/>
          <c:w val="0.694148540490377"/>
          <c:h val="0.83310150037959019"/>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210C-4757-A4B7-0A5C78F24C69}"/>
              </c:ext>
            </c:extLst>
          </c:dPt>
          <c:dPt>
            <c:idx val="1"/>
            <c:bubble3D val="0"/>
            <c:spPr>
              <a:solidFill>
                <a:srgbClr val="5B9BD5"/>
              </a:solidFill>
              <a:ln w="19050">
                <a:noFill/>
              </a:ln>
              <a:effectLst/>
            </c:spPr>
            <c:extLst>
              <c:ext xmlns:c16="http://schemas.microsoft.com/office/drawing/2014/chart" uri="{C3380CC4-5D6E-409C-BE32-E72D297353CC}">
                <c16:uniqueId val="{00000003-210C-4757-A4B7-0A5C78F24C69}"/>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210C-4757-A4B7-0A5C78F24C69}"/>
              </c:ext>
            </c:extLst>
          </c:dPt>
          <c:dPt>
            <c:idx val="3"/>
            <c:bubble3D val="0"/>
            <c:spPr>
              <a:solidFill>
                <a:srgbClr val="C00000"/>
              </a:solidFill>
              <a:ln w="19050">
                <a:noFill/>
              </a:ln>
              <a:effectLst/>
            </c:spPr>
            <c:extLst>
              <c:ext xmlns:c16="http://schemas.microsoft.com/office/drawing/2014/chart" uri="{C3380CC4-5D6E-409C-BE32-E72D297353CC}">
                <c16:uniqueId val="{00000007-210C-4757-A4B7-0A5C78F24C69}"/>
              </c:ext>
            </c:extLst>
          </c:dPt>
          <c:dLbls>
            <c:dLbl>
              <c:idx val="0"/>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fld id="{1029D397-78D5-476A-94D0-670D5C681D68}" type="CELLRANGE">
                      <a:rPr lang="en-US"/>
                      <a:pPr>
                        <a:defRPr sz="3200" b="1">
                          <a:solidFill>
                            <a:schemeClr val="bg1"/>
                          </a:solidFill>
                          <a:latin typeface="Gill Sans MT" panose="020B050202010402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0C-4757-A4B7-0A5C78F24C69}"/>
                </c:ext>
              </c:extLst>
            </c:dLbl>
            <c:dLbl>
              <c:idx val="1"/>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fld id="{2146BED2-1BCC-4FA5-AE3E-BCD7FB452CB2}" type="CELLRANGE">
                      <a:rPr lang="en-US"/>
                      <a:pPr>
                        <a:defRPr sz="3200" b="1">
                          <a:solidFill>
                            <a:schemeClr val="bg1"/>
                          </a:solidFill>
                          <a:latin typeface="Gill Sans MT" panose="020B050202010402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0C-4757-A4B7-0A5C78F24C69}"/>
                </c:ext>
              </c:extLst>
            </c:dLbl>
            <c:dLbl>
              <c:idx val="2"/>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fld id="{4C7B0074-2386-4E5D-9014-59CCCCA2959F}" type="CELLRANGE">
                      <a:rPr lang="en-US"/>
                      <a:pPr>
                        <a:defRPr sz="3200" b="1">
                          <a:solidFill>
                            <a:schemeClr val="bg1"/>
                          </a:solidFill>
                          <a:latin typeface="Gill Sans MT" panose="020B050202010402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0C-4757-A4B7-0A5C78F24C69}"/>
                </c:ext>
              </c:extLst>
            </c:dLbl>
            <c:dLbl>
              <c:idx val="3"/>
              <c:delete val="1"/>
              <c:extLst>
                <c:ext xmlns:c15="http://schemas.microsoft.com/office/drawing/2012/chart" uri="{CE6537A1-D6FC-4f65-9D91-7224C49458BB}"/>
                <c:ext xmlns:c16="http://schemas.microsoft.com/office/drawing/2014/chart" uri="{C3380CC4-5D6E-409C-BE32-E72D297353CC}">
                  <c16:uniqueId val="{00000007-210C-4757-A4B7-0A5C78F24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Sheet1!$A$2:$A$4</c:f>
              <c:strCache>
                <c:ptCount val="3"/>
                <c:pt idx="0">
                  <c:v>Yes</c:v>
                </c:pt>
                <c:pt idx="1">
                  <c:v>No   </c:v>
                </c:pt>
                <c:pt idx="2">
                  <c:v>Unsure</c:v>
                </c:pt>
              </c:strCache>
            </c:strRef>
          </c:cat>
          <c:val>
            <c:numRef>
              <c:f>Sheet1!$B$2:$B$4</c:f>
              <c:numCache>
                <c:formatCode>0%</c:formatCode>
                <c:ptCount val="3"/>
                <c:pt idx="0">
                  <c:v>0.31</c:v>
                </c:pt>
                <c:pt idx="1">
                  <c:v>0.38</c:v>
                </c:pt>
                <c:pt idx="2">
                  <c:v>0.31</c:v>
                </c:pt>
              </c:numCache>
            </c:numRef>
          </c:val>
          <c:extLst>
            <c:ext xmlns:c15="http://schemas.microsoft.com/office/drawing/2012/chart" uri="{02D57815-91ED-43cb-92C2-25804820EDAC}">
              <c15:datalabelsRange>
                <c15:f>Sheet1!$B$2:$B$4</c15:f>
                <c15:dlblRangeCache>
                  <c:ptCount val="3"/>
                  <c:pt idx="0">
                    <c:v>31%</c:v>
                  </c:pt>
                  <c:pt idx="1">
                    <c:v>38%</c:v>
                  </c:pt>
                  <c:pt idx="2">
                    <c:v>31%</c:v>
                  </c:pt>
                </c15:dlblRangeCache>
              </c15:datalabelsRange>
            </c:ext>
            <c:ext xmlns:c16="http://schemas.microsoft.com/office/drawing/2014/chart" uri="{C3380CC4-5D6E-409C-BE32-E72D297353CC}">
              <c16:uniqueId val="{00000008-210C-4757-A4B7-0A5C78F24C6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3114885923202941"/>
          <c:w val="1"/>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Yes</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Sheet1!$B$2:$B$7</c:f>
              <c:numCache>
                <c:formatCode>0%</c:formatCode>
                <c:ptCount val="6"/>
                <c:pt idx="0">
                  <c:v>0.35</c:v>
                </c:pt>
                <c:pt idx="1">
                  <c:v>0.28000000000000003</c:v>
                </c:pt>
                <c:pt idx="2">
                  <c:v>0.28000000000000003</c:v>
                </c:pt>
                <c:pt idx="3">
                  <c:v>0.36</c:v>
                </c:pt>
                <c:pt idx="4">
                  <c:v>0.28000000000000003</c:v>
                </c:pt>
                <c:pt idx="5">
                  <c:v>0.31</c:v>
                </c:pt>
              </c:numCache>
            </c:numRef>
          </c:val>
          <c:extLst>
            <c:ext xmlns:c16="http://schemas.microsoft.com/office/drawing/2014/chart" uri="{C3380CC4-5D6E-409C-BE32-E72D297353CC}">
              <c16:uniqueId val="{00000000-40CD-42CD-A7E3-DAC4B6686704}"/>
            </c:ext>
          </c:extLst>
        </c:ser>
        <c:ser>
          <c:idx val="1"/>
          <c:order val="1"/>
          <c:tx>
            <c:strRef>
              <c:f>Sheet1!$C$1</c:f>
              <c:strCache>
                <c:ptCount val="1"/>
                <c:pt idx="0">
                  <c:v>Unsure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Sheet1!$C$2:$C$7</c:f>
              <c:numCache>
                <c:formatCode>0%</c:formatCode>
                <c:ptCount val="6"/>
                <c:pt idx="0">
                  <c:v>0.32</c:v>
                </c:pt>
                <c:pt idx="1">
                  <c:v>0.28999999999999998</c:v>
                </c:pt>
                <c:pt idx="2">
                  <c:v>0.3</c:v>
                </c:pt>
                <c:pt idx="3">
                  <c:v>0.31</c:v>
                </c:pt>
                <c:pt idx="4">
                  <c:v>0.31</c:v>
                </c:pt>
                <c:pt idx="5">
                  <c:v>0.28000000000000003</c:v>
                </c:pt>
              </c:numCache>
            </c:numRef>
          </c:val>
          <c:extLst>
            <c:ext xmlns:c16="http://schemas.microsoft.com/office/drawing/2014/chart" uri="{C3380CC4-5D6E-409C-BE32-E72D297353CC}">
              <c16:uniqueId val="{00000001-40CD-42CD-A7E3-DAC4B6686704}"/>
            </c:ext>
          </c:extLst>
        </c:ser>
        <c:ser>
          <c:idx val="2"/>
          <c:order val="2"/>
          <c:tx>
            <c:strRef>
              <c:f>Sheet1!$D$1</c:f>
              <c:strCache>
                <c:ptCount val="1"/>
                <c:pt idx="0">
                  <c:v>No</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Sheet1!$D$2:$D$7</c:f>
              <c:numCache>
                <c:formatCode>0%</c:formatCode>
                <c:ptCount val="6"/>
                <c:pt idx="0">
                  <c:v>0.33</c:v>
                </c:pt>
                <c:pt idx="1">
                  <c:v>0.43</c:v>
                </c:pt>
                <c:pt idx="2">
                  <c:v>0.42</c:v>
                </c:pt>
                <c:pt idx="3">
                  <c:v>0.33</c:v>
                </c:pt>
                <c:pt idx="4">
                  <c:v>0.41</c:v>
                </c:pt>
                <c:pt idx="5">
                  <c:v>0.41</c:v>
                </c:pt>
              </c:numCache>
            </c:numRef>
          </c:val>
          <c:extLst>
            <c:ext xmlns:c16="http://schemas.microsoft.com/office/drawing/2014/chart" uri="{C3380CC4-5D6E-409C-BE32-E72D297353CC}">
              <c16:uniqueId val="{00000003-40CD-42CD-A7E3-DAC4B6686704}"/>
            </c:ext>
          </c:extLst>
        </c:ser>
        <c:dLbls>
          <c:showLegendKey val="0"/>
          <c:showVal val="0"/>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1578426078804"/>
          <c:y val="6.9622307907459954E-3"/>
          <c:w val="0.694148540490377"/>
          <c:h val="0.83310150037959019"/>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210C-4757-A4B7-0A5C78F24C69}"/>
              </c:ext>
            </c:extLst>
          </c:dPt>
          <c:dPt>
            <c:idx val="1"/>
            <c:bubble3D val="0"/>
            <c:spPr>
              <a:solidFill>
                <a:srgbClr val="5B9BD5"/>
              </a:solidFill>
              <a:ln w="19050">
                <a:noFill/>
              </a:ln>
              <a:effectLst/>
            </c:spPr>
            <c:extLst>
              <c:ext xmlns:c16="http://schemas.microsoft.com/office/drawing/2014/chart" uri="{C3380CC4-5D6E-409C-BE32-E72D297353CC}">
                <c16:uniqueId val="{00000003-210C-4757-A4B7-0A5C78F24C69}"/>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210C-4757-A4B7-0A5C78F24C69}"/>
              </c:ext>
            </c:extLst>
          </c:dPt>
          <c:dPt>
            <c:idx val="3"/>
            <c:bubble3D val="0"/>
            <c:spPr>
              <a:solidFill>
                <a:srgbClr val="C00000"/>
              </a:solidFill>
              <a:ln w="19050">
                <a:noFill/>
              </a:ln>
              <a:effectLst/>
            </c:spPr>
            <c:extLst>
              <c:ext xmlns:c16="http://schemas.microsoft.com/office/drawing/2014/chart" uri="{C3380CC4-5D6E-409C-BE32-E72D297353CC}">
                <c16:uniqueId val="{00000007-210C-4757-A4B7-0A5C78F24C69}"/>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0C-4757-A4B7-0A5C78F24C69}"/>
                </c:ext>
              </c:extLst>
            </c:dLbl>
            <c:dLbl>
              <c:idx val="1"/>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3-210C-4757-A4B7-0A5C78F24C69}"/>
                </c:ext>
              </c:extLst>
            </c:dLbl>
            <c:dLbl>
              <c:idx val="2"/>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5-210C-4757-A4B7-0A5C78F24C69}"/>
                </c:ext>
              </c:extLst>
            </c:dLbl>
            <c:dLbl>
              <c:idx val="3"/>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7-210C-4757-A4B7-0A5C78F24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Wrong Track</c:v>
                </c:pt>
                <c:pt idx="1">
                  <c:v>Right Direction</c:v>
                </c:pt>
                <c:pt idx="2">
                  <c:v>Don't know</c:v>
                </c:pt>
              </c:strCache>
            </c:strRef>
          </c:cat>
          <c:val>
            <c:numRef>
              <c:f>Sheet1!$B$2:$B$4</c:f>
              <c:numCache>
                <c:formatCode>0%</c:formatCode>
                <c:ptCount val="3"/>
                <c:pt idx="0">
                  <c:v>0.63</c:v>
                </c:pt>
                <c:pt idx="1">
                  <c:v>0.28000000000000003</c:v>
                </c:pt>
                <c:pt idx="2">
                  <c:v>0.1</c:v>
                </c:pt>
              </c:numCache>
            </c:numRef>
          </c:val>
          <c:extLst>
            <c:ext xmlns:c16="http://schemas.microsoft.com/office/drawing/2014/chart" uri="{C3380CC4-5D6E-409C-BE32-E72D297353CC}">
              <c16:uniqueId val="{00000008-210C-4757-A4B7-0A5C78F24C6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3114885923202941"/>
          <c:w val="1"/>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04337697440955E-2"/>
          <c:y val="0"/>
          <c:w val="0.92838516331952636"/>
          <c:h val="0.83408575745136104"/>
        </c:manualLayout>
      </c:layout>
      <c:pieChart>
        <c:varyColors val="1"/>
        <c:ser>
          <c:idx val="0"/>
          <c:order val="0"/>
          <c:tx>
            <c:strRef>
              <c:f>Sheet1!$B$1</c:f>
              <c:strCache>
                <c:ptCount val="1"/>
                <c:pt idx="0">
                  <c:v>Sales</c:v>
                </c:pt>
              </c:strCache>
            </c:strRef>
          </c:tx>
          <c:spPr>
            <a:solidFill>
              <a:srgbClr val="5B9BD5"/>
            </a:solidFill>
            <a:ln>
              <a:solidFill>
                <a:schemeClr val="bg1"/>
              </a:solidFill>
            </a:ln>
          </c:spPr>
          <c:dPt>
            <c:idx val="0"/>
            <c:bubble3D val="0"/>
            <c:spPr>
              <a:solidFill>
                <a:srgbClr val="5B9BD5"/>
              </a:solidFill>
              <a:ln w="19050">
                <a:solidFill>
                  <a:schemeClr val="bg1"/>
                </a:solidFill>
              </a:ln>
              <a:effectLst/>
            </c:spPr>
            <c:extLst>
              <c:ext xmlns:c16="http://schemas.microsoft.com/office/drawing/2014/chart" uri="{C3380CC4-5D6E-409C-BE32-E72D297353CC}">
                <c16:uniqueId val="{00000001-3DFF-47AA-984F-A160189944EB}"/>
              </c:ext>
            </c:extLst>
          </c:dPt>
          <c:dPt>
            <c:idx val="1"/>
            <c:bubble3D val="0"/>
            <c:spPr>
              <a:solidFill>
                <a:srgbClr val="FF7C80"/>
              </a:solidFill>
              <a:ln w="19050">
                <a:solidFill>
                  <a:schemeClr val="bg1"/>
                </a:solidFill>
              </a:ln>
              <a:effectLst/>
            </c:spPr>
            <c:extLst>
              <c:ext xmlns:c16="http://schemas.microsoft.com/office/drawing/2014/chart" uri="{C3380CC4-5D6E-409C-BE32-E72D297353CC}">
                <c16:uniqueId val="{00000003-3DFF-47AA-984F-A160189944EB}"/>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0.48</c:v>
                </c:pt>
                <c:pt idx="1">
                  <c:v>0.52</c:v>
                </c:pt>
              </c:numCache>
            </c:numRef>
          </c:val>
          <c:extLst>
            <c:ext xmlns:c16="http://schemas.microsoft.com/office/drawing/2014/chart" uri="{C3380CC4-5D6E-409C-BE32-E72D297353CC}">
              <c16:uniqueId val="{00000006-3DFF-47AA-984F-A160189944E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4217481728154044"/>
          <c:y val="0.87626130280318859"/>
          <c:w val="0.52247066453871338"/>
          <c:h val="0.1220697912562986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ill Sans MT Condensed" panose="020B0506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1578426078804"/>
          <c:y val="6.9622307907459954E-3"/>
          <c:w val="0.694148540490377"/>
          <c:h val="0.83310150037959019"/>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6F84-4F67-9570-9DBFF35D33BA}"/>
              </c:ext>
            </c:extLst>
          </c:dPt>
          <c:dPt>
            <c:idx val="1"/>
            <c:bubble3D val="0"/>
            <c:spPr>
              <a:solidFill>
                <a:srgbClr val="5B9BD5"/>
              </a:solidFill>
              <a:ln w="19050">
                <a:noFill/>
              </a:ln>
              <a:effectLst/>
            </c:spPr>
            <c:extLst>
              <c:ext xmlns:c16="http://schemas.microsoft.com/office/drawing/2014/chart" uri="{C3380CC4-5D6E-409C-BE32-E72D297353CC}">
                <c16:uniqueId val="{00000003-6F84-4F67-9570-9DBFF35D33BA}"/>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6F84-4F67-9570-9DBFF35D33BA}"/>
              </c:ext>
            </c:extLst>
          </c:dPt>
          <c:dPt>
            <c:idx val="3"/>
            <c:bubble3D val="0"/>
            <c:spPr>
              <a:solidFill>
                <a:srgbClr val="C00000"/>
              </a:solidFill>
              <a:ln w="19050">
                <a:noFill/>
              </a:ln>
              <a:effectLst/>
            </c:spPr>
            <c:extLst>
              <c:ext xmlns:c16="http://schemas.microsoft.com/office/drawing/2014/chart" uri="{C3380CC4-5D6E-409C-BE32-E72D297353CC}">
                <c16:uniqueId val="{00000007-6F84-4F67-9570-9DBFF35D33BA}"/>
              </c:ext>
            </c:extLst>
          </c:dPt>
          <c:dLbls>
            <c:dLbl>
              <c:idx val="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1-6F84-4F67-9570-9DBFF35D33BA}"/>
                </c:ext>
              </c:extLst>
            </c:dLbl>
            <c:dLbl>
              <c:idx val="1"/>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3-6F84-4F67-9570-9DBFF35D33BA}"/>
                </c:ext>
              </c:extLst>
            </c:dLbl>
            <c:dLbl>
              <c:idx val="2"/>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5-6F84-4F67-9570-9DBFF35D33BA}"/>
                </c:ext>
              </c:extLst>
            </c:dLbl>
            <c:dLbl>
              <c:idx val="3"/>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7-6F84-4F67-9570-9DBFF35D33B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Wrong Track</c:v>
                </c:pt>
                <c:pt idx="1">
                  <c:v>Right Direction</c:v>
                </c:pt>
                <c:pt idx="2">
                  <c:v>Don't know</c:v>
                </c:pt>
              </c:strCache>
            </c:strRef>
          </c:cat>
          <c:val>
            <c:numRef>
              <c:f>Sheet1!$B$2:$B$4</c:f>
              <c:numCache>
                <c:formatCode>General</c:formatCode>
                <c:ptCount val="3"/>
                <c:pt idx="0">
                  <c:v>43</c:v>
                </c:pt>
                <c:pt idx="1">
                  <c:v>43</c:v>
                </c:pt>
                <c:pt idx="2">
                  <c:v>14</c:v>
                </c:pt>
              </c:numCache>
            </c:numRef>
          </c:val>
          <c:extLst>
            <c:ext xmlns:c16="http://schemas.microsoft.com/office/drawing/2014/chart" uri="{C3380CC4-5D6E-409C-BE32-E72D297353CC}">
              <c16:uniqueId val="{00000008-6F84-4F67-9570-9DBFF35D33B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3114885923202941"/>
          <c:w val="1"/>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2E75B6"/>
              </a:solidFill>
            </c:spPr>
            <c:extLst>
              <c:ext xmlns:c16="http://schemas.microsoft.com/office/drawing/2014/chart" uri="{C3380CC4-5D6E-409C-BE32-E72D297353CC}">
                <c16:uniqueId val="{00000001-0E4E-4B94-AE57-E00B05725612}"/>
              </c:ext>
            </c:extLst>
          </c:dPt>
          <c:dPt>
            <c:idx val="1"/>
            <c:invertIfNegative val="0"/>
            <c:bubble3D val="0"/>
            <c:spPr>
              <a:solidFill>
                <a:srgbClr val="5B9BD5"/>
              </a:solidFill>
            </c:spPr>
            <c:extLst>
              <c:ext xmlns:c16="http://schemas.microsoft.com/office/drawing/2014/chart" uri="{C3380CC4-5D6E-409C-BE32-E72D297353CC}">
                <c16:uniqueId val="{00000003-0E4E-4B94-AE57-E00B05725612}"/>
              </c:ext>
            </c:extLst>
          </c:dPt>
          <c:dPt>
            <c:idx val="2"/>
            <c:invertIfNegative val="0"/>
            <c:bubble3D val="0"/>
            <c:spPr>
              <a:solidFill>
                <a:srgbClr val="FF7C80"/>
              </a:solidFill>
            </c:spPr>
            <c:extLst>
              <c:ext xmlns:c16="http://schemas.microsoft.com/office/drawing/2014/chart" uri="{C3380CC4-5D6E-409C-BE32-E72D297353CC}">
                <c16:uniqueId val="{00000005-0E4E-4B94-AE57-E00B05725612}"/>
              </c:ext>
            </c:extLst>
          </c:dPt>
          <c:dPt>
            <c:idx val="3"/>
            <c:invertIfNegative val="0"/>
            <c:bubble3D val="0"/>
            <c:spPr>
              <a:solidFill>
                <a:srgbClr val="C00000"/>
              </a:solidFill>
            </c:spPr>
            <c:extLst>
              <c:ext xmlns:c16="http://schemas.microsoft.com/office/drawing/2014/chart" uri="{C3380CC4-5D6E-409C-BE32-E72D297353CC}">
                <c16:uniqueId val="{00000007-0E4E-4B94-AE57-E00B05725612}"/>
              </c:ext>
            </c:extLst>
          </c:dPt>
          <c:dPt>
            <c:idx val="4"/>
            <c:invertIfNegative val="0"/>
            <c:bubble3D val="0"/>
            <c:spPr>
              <a:solidFill>
                <a:schemeClr val="tx1"/>
              </a:solidFill>
            </c:spPr>
            <c:extLst>
              <c:ext xmlns:c16="http://schemas.microsoft.com/office/drawing/2014/chart" uri="{C3380CC4-5D6E-409C-BE32-E72D297353CC}">
                <c16:uniqueId val="{00000009-0E4E-4B94-AE57-E00B05725612}"/>
              </c:ext>
            </c:extLst>
          </c:dPt>
          <c:dLbls>
            <c:dLbl>
              <c:idx val="4"/>
              <c:spPr/>
              <c:txPr>
                <a:bodyPr/>
                <a:lstStyle/>
                <a:p>
                  <a:pPr>
                    <a:defRPr b="1">
                      <a:solidFill>
                        <a:schemeClr val="tx1"/>
                      </a:solidFill>
                      <a:latin typeface="Gill Sans MT" panose="020B0502020104020203"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4E-4B94-AE57-E00B05725612}"/>
                </c:ext>
              </c:extLst>
            </c:dLbl>
            <c:spPr>
              <a:noFill/>
              <a:ln>
                <a:noFill/>
              </a:ln>
              <a:effectLst/>
            </c:spPr>
            <c:txPr>
              <a:bodyPr/>
              <a:lstStyle/>
              <a:p>
                <a:pPr>
                  <a:defRPr b="1">
                    <a:solidFill>
                      <a:schemeClr val="bg1"/>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Strongly Approve</c:v>
                </c:pt>
                <c:pt idx="1">
                  <c:v>Somewhat Approve</c:v>
                </c:pt>
                <c:pt idx="2">
                  <c:v>Somewhat Disapprove</c:v>
                </c:pt>
                <c:pt idx="3">
                  <c:v>Strongly Disapprove</c:v>
                </c:pt>
                <c:pt idx="4">
                  <c:v>Don't Know</c:v>
                </c:pt>
              </c:strCache>
            </c:strRef>
          </c:cat>
          <c:val>
            <c:numRef>
              <c:f>Sheet1!$B$2:$B$6</c:f>
              <c:numCache>
                <c:formatCode>General</c:formatCode>
                <c:ptCount val="5"/>
                <c:pt idx="0">
                  <c:v>23</c:v>
                </c:pt>
                <c:pt idx="1">
                  <c:v>35</c:v>
                </c:pt>
                <c:pt idx="2">
                  <c:v>18</c:v>
                </c:pt>
                <c:pt idx="3">
                  <c:v>19</c:v>
                </c:pt>
                <c:pt idx="4">
                  <c:v>6</c:v>
                </c:pt>
              </c:numCache>
            </c:numRef>
          </c:val>
          <c:extLst>
            <c:ext xmlns:c16="http://schemas.microsoft.com/office/drawing/2014/chart" uri="{C3380CC4-5D6E-409C-BE32-E72D297353CC}">
              <c16:uniqueId val="{0000000A-0E4E-4B94-AE57-E00B05725612}"/>
            </c:ext>
          </c:extLst>
        </c:ser>
        <c:dLbls>
          <c:showLegendKey val="0"/>
          <c:showVal val="0"/>
          <c:showCatName val="0"/>
          <c:showSerName val="0"/>
          <c:showPercent val="0"/>
          <c:showBubbleSize val="0"/>
        </c:dLbls>
        <c:gapWidth val="25"/>
        <c:axId val="-2126967272"/>
        <c:axId val="-2126964136"/>
      </c:barChart>
      <c:catAx>
        <c:axId val="-2126967272"/>
        <c:scaling>
          <c:orientation val="minMax"/>
        </c:scaling>
        <c:delete val="0"/>
        <c:axPos val="b"/>
        <c:numFmt formatCode="General" sourceLinked="0"/>
        <c:majorTickMark val="out"/>
        <c:minorTickMark val="none"/>
        <c:tickLblPos val="nextTo"/>
        <c:txPr>
          <a:bodyPr/>
          <a:lstStyle/>
          <a:p>
            <a:pPr>
              <a:defRPr sz="1400">
                <a:latin typeface="Gotham Condensed" pitchFamily="50" charset="0"/>
              </a:defRPr>
            </a:pPr>
            <a:endParaRPr lang="en-US"/>
          </a:p>
        </c:txPr>
        <c:crossAx val="-2126964136"/>
        <c:crosses val="autoZero"/>
        <c:auto val="1"/>
        <c:lblAlgn val="ctr"/>
        <c:lblOffset val="100"/>
        <c:noMultiLvlLbl val="0"/>
      </c:catAx>
      <c:valAx>
        <c:axId val="-2126964136"/>
        <c:scaling>
          <c:orientation val="minMax"/>
        </c:scaling>
        <c:delete val="1"/>
        <c:axPos val="l"/>
        <c:numFmt formatCode="General" sourceLinked="1"/>
        <c:majorTickMark val="out"/>
        <c:minorTickMark val="none"/>
        <c:tickLblPos val="nextTo"/>
        <c:crossAx val="-212696727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Strongly approve</c:v>
                </c:pt>
              </c:strCache>
            </c:strRef>
          </c:tx>
          <c:spPr>
            <a:solidFill>
              <a:srgbClr val="2E75B6"/>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F440-4EC1-B51F-A398BAF0676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SWING VOTERS</c:v>
                </c:pt>
                <c:pt idx="1">
                  <c:v>UNAFFILIATED</c:v>
                </c:pt>
                <c:pt idx="2">
                  <c:v>DEMOCRAT</c:v>
                </c:pt>
                <c:pt idx="3">
                  <c:v>REPUBLICAN</c:v>
                </c:pt>
                <c:pt idx="4">
                  <c:v>FEMALE</c:v>
                </c:pt>
                <c:pt idx="5">
                  <c:v>MALE</c:v>
                </c:pt>
              </c:strCache>
            </c:strRef>
          </c:cat>
          <c:val>
            <c:numRef>
              <c:f>Sheet1!$B$2:$B$7</c:f>
              <c:numCache>
                <c:formatCode>0%</c:formatCode>
                <c:ptCount val="6"/>
                <c:pt idx="0">
                  <c:v>0.16</c:v>
                </c:pt>
                <c:pt idx="1">
                  <c:v>0.14000000000000001</c:v>
                </c:pt>
                <c:pt idx="2">
                  <c:v>0.41</c:v>
                </c:pt>
                <c:pt idx="3">
                  <c:v>7.0000000000000007E-2</c:v>
                </c:pt>
                <c:pt idx="4">
                  <c:v>0.25</c:v>
                </c:pt>
                <c:pt idx="5">
                  <c:v>0.2</c:v>
                </c:pt>
              </c:numCache>
            </c:numRef>
          </c:val>
          <c:extLst>
            <c:ext xmlns:c16="http://schemas.microsoft.com/office/drawing/2014/chart" uri="{C3380CC4-5D6E-409C-BE32-E72D297353CC}">
              <c16:uniqueId val="{00000001-F440-4EC1-B51F-A398BAF0676A}"/>
            </c:ext>
          </c:extLst>
        </c:ser>
        <c:ser>
          <c:idx val="1"/>
          <c:order val="1"/>
          <c:tx>
            <c:strRef>
              <c:f>Sheet1!$C$1</c:f>
              <c:strCache>
                <c:ptCount val="1"/>
                <c:pt idx="0">
                  <c:v>Smwt approve</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SWING VOTERS</c:v>
                </c:pt>
                <c:pt idx="1">
                  <c:v>UNAFFILIATED</c:v>
                </c:pt>
                <c:pt idx="2">
                  <c:v>DEMOCRAT</c:v>
                </c:pt>
                <c:pt idx="3">
                  <c:v>REPUBLICAN</c:v>
                </c:pt>
                <c:pt idx="4">
                  <c:v>FEMALE</c:v>
                </c:pt>
                <c:pt idx="5">
                  <c:v>MALE</c:v>
                </c:pt>
              </c:strCache>
            </c:strRef>
          </c:cat>
          <c:val>
            <c:numRef>
              <c:f>Sheet1!$C$2:$C$7</c:f>
              <c:numCache>
                <c:formatCode>0%</c:formatCode>
                <c:ptCount val="6"/>
                <c:pt idx="0">
                  <c:v>0.39</c:v>
                </c:pt>
                <c:pt idx="1">
                  <c:v>0.34</c:v>
                </c:pt>
                <c:pt idx="2">
                  <c:v>0.43</c:v>
                </c:pt>
                <c:pt idx="3">
                  <c:v>0.25</c:v>
                </c:pt>
                <c:pt idx="4">
                  <c:v>0.35</c:v>
                </c:pt>
                <c:pt idx="5">
                  <c:v>0.35</c:v>
                </c:pt>
              </c:numCache>
            </c:numRef>
          </c:val>
          <c:extLst>
            <c:ext xmlns:c16="http://schemas.microsoft.com/office/drawing/2014/chart" uri="{C3380CC4-5D6E-409C-BE32-E72D297353CC}">
              <c16:uniqueId val="{00000002-F440-4EC1-B51F-A398BAF0676A}"/>
            </c:ext>
          </c:extLst>
        </c:ser>
        <c:ser>
          <c:idx val="2"/>
          <c:order val="2"/>
          <c:tx>
            <c:strRef>
              <c:f>Sheet1!$D$1</c:f>
              <c:strCache>
                <c:ptCount val="1"/>
                <c:pt idx="0">
                  <c:v>Smwt disapprove</c:v>
                </c:pt>
              </c:strCache>
            </c:strRef>
          </c:tx>
          <c:spPr>
            <a:solidFill>
              <a:srgbClr val="FF7C80"/>
            </a:solidFill>
            <a:ln>
              <a:no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40-4EC1-B51F-A398BAF0676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SWING VOTERS</c:v>
                </c:pt>
                <c:pt idx="1">
                  <c:v>UNAFFILIATED</c:v>
                </c:pt>
                <c:pt idx="2">
                  <c:v>DEMOCRAT</c:v>
                </c:pt>
                <c:pt idx="3">
                  <c:v>REPUBLICAN</c:v>
                </c:pt>
                <c:pt idx="4">
                  <c:v>FEMALE</c:v>
                </c:pt>
                <c:pt idx="5">
                  <c:v>MALE</c:v>
                </c:pt>
              </c:strCache>
            </c:strRef>
          </c:cat>
          <c:val>
            <c:numRef>
              <c:f>Sheet1!$D$2:$D$7</c:f>
              <c:numCache>
                <c:formatCode>0%</c:formatCode>
                <c:ptCount val="6"/>
                <c:pt idx="0">
                  <c:v>0.22</c:v>
                </c:pt>
                <c:pt idx="1">
                  <c:v>0.25</c:v>
                </c:pt>
                <c:pt idx="2">
                  <c:v>7.0000000000000007E-2</c:v>
                </c:pt>
                <c:pt idx="3">
                  <c:v>0.25</c:v>
                </c:pt>
                <c:pt idx="4">
                  <c:v>0.17</c:v>
                </c:pt>
                <c:pt idx="5">
                  <c:v>0.18</c:v>
                </c:pt>
              </c:numCache>
            </c:numRef>
          </c:val>
          <c:extLst>
            <c:ext xmlns:c16="http://schemas.microsoft.com/office/drawing/2014/chart" uri="{C3380CC4-5D6E-409C-BE32-E72D297353CC}">
              <c16:uniqueId val="{00000004-F440-4EC1-B51F-A398BAF0676A}"/>
            </c:ext>
          </c:extLst>
        </c:ser>
        <c:ser>
          <c:idx val="3"/>
          <c:order val="3"/>
          <c:tx>
            <c:strRef>
              <c:f>Sheet1!$E$1</c:f>
              <c:strCache>
                <c:ptCount val="1"/>
                <c:pt idx="0">
                  <c:v>Strongly disapprove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SWING VOTERS</c:v>
                </c:pt>
                <c:pt idx="1">
                  <c:v>UNAFFILIATED</c:v>
                </c:pt>
                <c:pt idx="2">
                  <c:v>DEMOCRAT</c:v>
                </c:pt>
                <c:pt idx="3">
                  <c:v>REPUBLICAN</c:v>
                </c:pt>
                <c:pt idx="4">
                  <c:v>FEMALE</c:v>
                </c:pt>
                <c:pt idx="5">
                  <c:v>MALE</c:v>
                </c:pt>
              </c:strCache>
            </c:strRef>
          </c:cat>
          <c:val>
            <c:numRef>
              <c:f>Sheet1!$E$2:$E$7</c:f>
              <c:numCache>
                <c:formatCode>0%</c:formatCode>
                <c:ptCount val="6"/>
                <c:pt idx="0">
                  <c:v>0.18</c:v>
                </c:pt>
                <c:pt idx="1">
                  <c:v>0.19</c:v>
                </c:pt>
                <c:pt idx="2">
                  <c:v>0.05</c:v>
                </c:pt>
                <c:pt idx="3">
                  <c:v>0.38</c:v>
                </c:pt>
                <c:pt idx="4">
                  <c:v>0.15</c:v>
                </c:pt>
                <c:pt idx="5">
                  <c:v>0.22</c:v>
                </c:pt>
              </c:numCache>
            </c:numRef>
          </c:val>
          <c:extLst>
            <c:ext xmlns:c16="http://schemas.microsoft.com/office/drawing/2014/chart" uri="{C3380CC4-5D6E-409C-BE32-E72D297353CC}">
              <c16:uniqueId val="{00000005-F440-4EC1-B51F-A398BAF0676A}"/>
            </c:ext>
          </c:extLst>
        </c:ser>
        <c:ser>
          <c:idx val="4"/>
          <c:order val="4"/>
          <c:tx>
            <c:strRef>
              <c:f>Sheet1!$F$1</c:f>
              <c:strCache>
                <c:ptCount val="1"/>
                <c:pt idx="0">
                  <c:v>Don't know</c:v>
                </c:pt>
              </c:strCache>
            </c:strRef>
          </c:tx>
          <c:spPr>
            <a:solidFill>
              <a:schemeClr val="bg1">
                <a:lumMod val="50000"/>
              </a:schemeClr>
            </a:solidFill>
            <a:ln>
              <a:noFill/>
            </a:ln>
            <a:effectLst/>
          </c:spPr>
          <c:invertIfNegative val="0"/>
          <c:cat>
            <c:strRef>
              <c:f>Sheet1!$A$2:$A$7</c:f>
              <c:strCache>
                <c:ptCount val="6"/>
                <c:pt idx="0">
                  <c:v>SWING VOTERS</c:v>
                </c:pt>
                <c:pt idx="1">
                  <c:v>UNAFFILIATED</c:v>
                </c:pt>
                <c:pt idx="2">
                  <c:v>DEMOCRAT</c:v>
                </c:pt>
                <c:pt idx="3">
                  <c:v>REPUBLICAN</c:v>
                </c:pt>
                <c:pt idx="4">
                  <c:v>FEMALE</c:v>
                </c:pt>
                <c:pt idx="5">
                  <c:v>MALE</c:v>
                </c:pt>
              </c:strCache>
            </c:strRef>
          </c:cat>
          <c:val>
            <c:numRef>
              <c:f>Sheet1!$F$2:$F$7</c:f>
              <c:numCache>
                <c:formatCode>0%</c:formatCode>
                <c:ptCount val="6"/>
                <c:pt idx="0">
                  <c:v>0.05</c:v>
                </c:pt>
                <c:pt idx="1">
                  <c:v>7.0000000000000007E-2</c:v>
                </c:pt>
                <c:pt idx="2">
                  <c:v>0.04</c:v>
                </c:pt>
                <c:pt idx="3">
                  <c:v>0.04</c:v>
                </c:pt>
                <c:pt idx="4">
                  <c:v>0.08</c:v>
                </c:pt>
                <c:pt idx="5">
                  <c:v>0.04</c:v>
                </c:pt>
              </c:numCache>
            </c:numRef>
          </c:val>
          <c:extLst>
            <c:ext xmlns:c16="http://schemas.microsoft.com/office/drawing/2014/chart" uri="{C3380CC4-5D6E-409C-BE32-E72D297353CC}">
              <c16:uniqueId val="{00000006-F440-4EC1-B51F-A398BAF0676A}"/>
            </c:ext>
          </c:extLst>
        </c:ser>
        <c:ser>
          <c:idx val="5"/>
          <c:order val="5"/>
          <c:tx>
            <c:strRef>
              <c:f>Sheet1!$G$1</c:f>
              <c:strCache>
                <c:ptCount val="1"/>
                <c:pt idx="0">
                  <c:v>Buffer</c:v>
                </c:pt>
              </c:strCache>
            </c:strRef>
          </c:tx>
          <c:spPr>
            <a:solidFill>
              <a:schemeClr val="bg1"/>
            </a:solidFill>
            <a:ln>
              <a:noFill/>
            </a:ln>
            <a:effectLst/>
          </c:spPr>
          <c:invertIfNegative val="0"/>
          <c:cat>
            <c:strRef>
              <c:f>Sheet1!$A$2:$A$7</c:f>
              <c:strCache>
                <c:ptCount val="6"/>
                <c:pt idx="0">
                  <c:v>SWING VOTERS</c:v>
                </c:pt>
                <c:pt idx="1">
                  <c:v>UNAFFILIATED</c:v>
                </c:pt>
                <c:pt idx="2">
                  <c:v>DEMOCRAT</c:v>
                </c:pt>
                <c:pt idx="3">
                  <c:v>REPUBLICAN</c:v>
                </c:pt>
                <c:pt idx="4">
                  <c:v>FEMALE</c:v>
                </c:pt>
                <c:pt idx="5">
                  <c:v>MALE</c:v>
                </c:pt>
              </c:strCache>
            </c:strRef>
          </c:cat>
          <c:val>
            <c:numRef>
              <c:f>Sheet1!$G$2:$G$7</c:f>
              <c:numCache>
                <c:formatCode>0%</c:formatCode>
                <c:ptCount val="6"/>
                <c:pt idx="0">
                  <c:v>0.05</c:v>
                </c:pt>
                <c:pt idx="1">
                  <c:v>0.05</c:v>
                </c:pt>
                <c:pt idx="2">
                  <c:v>0.05</c:v>
                </c:pt>
                <c:pt idx="3">
                  <c:v>0.05</c:v>
                </c:pt>
                <c:pt idx="4">
                  <c:v>0.05</c:v>
                </c:pt>
                <c:pt idx="5">
                  <c:v>0.05</c:v>
                </c:pt>
              </c:numCache>
            </c:numRef>
          </c:val>
          <c:extLst>
            <c:ext xmlns:c16="http://schemas.microsoft.com/office/drawing/2014/chart" uri="{C3380CC4-5D6E-409C-BE32-E72D297353CC}">
              <c16:uniqueId val="{00000007-F440-4EC1-B51F-A398BAF0676A}"/>
            </c:ext>
          </c:extLst>
        </c:ser>
        <c:ser>
          <c:idx val="6"/>
          <c:order val="6"/>
          <c:tx>
            <c:strRef>
              <c:f>Sheet1!$H$1</c:f>
              <c:strCache>
                <c:ptCount val="1"/>
                <c:pt idx="0">
                  <c:v>FAV</c:v>
                </c:pt>
              </c:strCache>
            </c:strRef>
          </c:tx>
          <c:spPr>
            <a:solidFill>
              <a:schemeClr val="bg1"/>
            </a:solidFill>
            <a:ln>
              <a:noFill/>
            </a:ln>
            <a:effectLst/>
          </c:spPr>
          <c:invertIfNegative val="0"/>
          <c:dLbls>
            <c:dLbl>
              <c:idx val="0"/>
              <c:tx>
                <c:rich>
                  <a:bodyPr/>
                  <a:lstStyle/>
                  <a:p>
                    <a:fld id="{0FA8FDE1-CEB8-40CB-B22A-0A4D5B719C6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440-4EC1-B51F-A398BAF0676A}"/>
                </c:ext>
              </c:extLst>
            </c:dLbl>
            <c:dLbl>
              <c:idx val="1"/>
              <c:tx>
                <c:rich>
                  <a:bodyPr/>
                  <a:lstStyle/>
                  <a:p>
                    <a:fld id="{79F44EC5-B3DD-44A4-96F4-FA30D1DF9AD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440-4EC1-B51F-A398BAF0676A}"/>
                </c:ext>
              </c:extLst>
            </c:dLbl>
            <c:dLbl>
              <c:idx val="2"/>
              <c:tx>
                <c:rich>
                  <a:bodyPr/>
                  <a:lstStyle/>
                  <a:p>
                    <a:fld id="{B5FA3C9B-D027-426A-8A89-D65DC42FE44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440-4EC1-B51F-A398BAF0676A}"/>
                </c:ext>
              </c:extLst>
            </c:dLbl>
            <c:dLbl>
              <c:idx val="3"/>
              <c:tx>
                <c:rich>
                  <a:bodyPr/>
                  <a:lstStyle/>
                  <a:p>
                    <a:fld id="{DAEAF501-4C8F-490B-A472-EB650EE3E51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440-4EC1-B51F-A398BAF0676A}"/>
                </c:ext>
              </c:extLst>
            </c:dLbl>
            <c:dLbl>
              <c:idx val="4"/>
              <c:tx>
                <c:rich>
                  <a:bodyPr/>
                  <a:lstStyle/>
                  <a:p>
                    <a:fld id="{58061254-241B-42F4-9EBA-F129875A381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440-4EC1-B51F-A398BAF0676A}"/>
                </c:ext>
              </c:extLst>
            </c:dLbl>
            <c:dLbl>
              <c:idx val="5"/>
              <c:tx>
                <c:rich>
                  <a:bodyPr/>
                  <a:lstStyle/>
                  <a:p>
                    <a:fld id="{6D4D6A8D-410E-4316-A36B-07A9ABAE11E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440-4EC1-B51F-A398BAF0676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E75B6"/>
                    </a:solidFill>
                    <a:latin typeface="Gill Sans MT" panose="020B050202010402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SWING VOTERS</c:v>
                </c:pt>
                <c:pt idx="1">
                  <c:v>UNAFFILIATED</c:v>
                </c:pt>
                <c:pt idx="2">
                  <c:v>DEMOCRAT</c:v>
                </c:pt>
                <c:pt idx="3">
                  <c:v>REPUBLICAN</c:v>
                </c:pt>
                <c:pt idx="4">
                  <c:v>FEMALE</c:v>
                </c:pt>
                <c:pt idx="5">
                  <c:v>MALE</c:v>
                </c:pt>
              </c:strCache>
            </c:strRef>
          </c:cat>
          <c:val>
            <c:numRef>
              <c:f>Sheet1!$H$2:$H$7</c:f>
              <c:numCache>
                <c:formatCode>0%</c:formatCode>
                <c:ptCount val="6"/>
                <c:pt idx="0">
                  <c:v>0.15</c:v>
                </c:pt>
                <c:pt idx="1">
                  <c:v>0.15</c:v>
                </c:pt>
                <c:pt idx="2">
                  <c:v>0.15</c:v>
                </c:pt>
                <c:pt idx="3">
                  <c:v>0.15</c:v>
                </c:pt>
                <c:pt idx="4">
                  <c:v>0.15</c:v>
                </c:pt>
                <c:pt idx="5">
                  <c:v>0.15</c:v>
                </c:pt>
              </c:numCache>
            </c:numRef>
          </c:val>
          <c:extLst>
            <c:ext xmlns:c15="http://schemas.microsoft.com/office/drawing/2012/chart" uri="{02D57815-91ED-43cb-92C2-25804820EDAC}">
              <c15:datalabelsRange>
                <c15:f>Sheet1!$N$2:$N$7</c15:f>
                <c15:dlblRangeCache>
                  <c:ptCount val="6"/>
                  <c:pt idx="0">
                    <c:v>55%</c:v>
                  </c:pt>
                  <c:pt idx="1">
                    <c:v>48%</c:v>
                  </c:pt>
                  <c:pt idx="2">
                    <c:v>84%</c:v>
                  </c:pt>
                  <c:pt idx="3">
                    <c:v>32%</c:v>
                  </c:pt>
                  <c:pt idx="4">
                    <c:v>60%</c:v>
                  </c:pt>
                  <c:pt idx="5">
                    <c:v>55%</c:v>
                  </c:pt>
                </c15:dlblRangeCache>
              </c15:datalabelsRange>
            </c:ext>
            <c:ext xmlns:c16="http://schemas.microsoft.com/office/drawing/2014/chart" uri="{C3380CC4-5D6E-409C-BE32-E72D297353CC}">
              <c16:uniqueId val="{0000000E-F440-4EC1-B51F-A398BAF0676A}"/>
            </c:ext>
          </c:extLst>
        </c:ser>
        <c:ser>
          <c:idx val="7"/>
          <c:order val="7"/>
          <c:tx>
            <c:strRef>
              <c:f>Sheet1!$I$1</c:f>
              <c:strCache>
                <c:ptCount val="1"/>
                <c:pt idx="0">
                  <c:v>Buffer2</c:v>
                </c:pt>
              </c:strCache>
            </c:strRef>
          </c:tx>
          <c:spPr>
            <a:solidFill>
              <a:schemeClr val="bg1"/>
            </a:solidFill>
            <a:ln>
              <a:noFill/>
            </a:ln>
            <a:effectLst/>
          </c:spPr>
          <c:invertIfNegative val="0"/>
          <c:cat>
            <c:strRef>
              <c:f>Sheet1!$A$2:$A$7</c:f>
              <c:strCache>
                <c:ptCount val="6"/>
                <c:pt idx="0">
                  <c:v>SWING VOTERS</c:v>
                </c:pt>
                <c:pt idx="1">
                  <c:v>UNAFFILIATED</c:v>
                </c:pt>
                <c:pt idx="2">
                  <c:v>DEMOCRAT</c:v>
                </c:pt>
                <c:pt idx="3">
                  <c:v>REPUBLICAN</c:v>
                </c:pt>
                <c:pt idx="4">
                  <c:v>FEMALE</c:v>
                </c:pt>
                <c:pt idx="5">
                  <c:v>MALE</c:v>
                </c:pt>
              </c:strCache>
            </c:strRef>
          </c:cat>
          <c:val>
            <c:numRef>
              <c:f>Sheet1!$I$2:$I$7</c:f>
              <c:numCache>
                <c:formatCode>0%</c:formatCode>
                <c:ptCount val="6"/>
                <c:pt idx="0">
                  <c:v>0.08</c:v>
                </c:pt>
                <c:pt idx="1">
                  <c:v>0.08</c:v>
                </c:pt>
                <c:pt idx="2">
                  <c:v>0.08</c:v>
                </c:pt>
                <c:pt idx="3">
                  <c:v>0.08</c:v>
                </c:pt>
                <c:pt idx="4">
                  <c:v>0.08</c:v>
                </c:pt>
                <c:pt idx="5">
                  <c:v>0.08</c:v>
                </c:pt>
              </c:numCache>
            </c:numRef>
          </c:val>
          <c:extLst>
            <c:ext xmlns:c16="http://schemas.microsoft.com/office/drawing/2014/chart" uri="{C3380CC4-5D6E-409C-BE32-E72D297353CC}">
              <c16:uniqueId val="{0000000F-F440-4EC1-B51F-A398BAF0676A}"/>
            </c:ext>
          </c:extLst>
        </c:ser>
        <c:ser>
          <c:idx val="8"/>
          <c:order val="8"/>
          <c:tx>
            <c:strRef>
              <c:f>Sheet1!$J$1</c:f>
              <c:strCache>
                <c:ptCount val="1"/>
                <c:pt idx="0">
                  <c:v>UNFAV</c:v>
                </c:pt>
              </c:strCache>
            </c:strRef>
          </c:tx>
          <c:spPr>
            <a:solidFill>
              <a:schemeClr val="bg1"/>
            </a:solidFill>
            <a:ln>
              <a:noFill/>
            </a:ln>
            <a:effectLst/>
          </c:spPr>
          <c:invertIfNegative val="0"/>
          <c:dLbls>
            <c:dLbl>
              <c:idx val="0"/>
              <c:tx>
                <c:rich>
                  <a:bodyPr/>
                  <a:lstStyle/>
                  <a:p>
                    <a:fld id="{3A700B1E-2F96-47D7-B015-7FEA9452609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440-4EC1-B51F-A398BAF0676A}"/>
                </c:ext>
              </c:extLst>
            </c:dLbl>
            <c:dLbl>
              <c:idx val="1"/>
              <c:tx>
                <c:rich>
                  <a:bodyPr/>
                  <a:lstStyle/>
                  <a:p>
                    <a:fld id="{CDA49113-EB6B-4578-AAC5-A17B3043C95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440-4EC1-B51F-A398BAF0676A}"/>
                </c:ext>
              </c:extLst>
            </c:dLbl>
            <c:dLbl>
              <c:idx val="2"/>
              <c:tx>
                <c:rich>
                  <a:bodyPr/>
                  <a:lstStyle/>
                  <a:p>
                    <a:fld id="{37448CB9-2468-4C57-92A3-943A1F7243B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440-4EC1-B51F-A398BAF0676A}"/>
                </c:ext>
              </c:extLst>
            </c:dLbl>
            <c:dLbl>
              <c:idx val="3"/>
              <c:tx>
                <c:rich>
                  <a:bodyPr/>
                  <a:lstStyle/>
                  <a:p>
                    <a:fld id="{90A6EDE0-2460-48A9-BA50-DF505EA9E9B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440-4EC1-B51F-A398BAF0676A}"/>
                </c:ext>
              </c:extLst>
            </c:dLbl>
            <c:dLbl>
              <c:idx val="4"/>
              <c:tx>
                <c:rich>
                  <a:bodyPr/>
                  <a:lstStyle/>
                  <a:p>
                    <a:fld id="{E332B8FB-9D02-4559-9272-EFE51B5C457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440-4EC1-B51F-A398BAF0676A}"/>
                </c:ext>
              </c:extLst>
            </c:dLbl>
            <c:dLbl>
              <c:idx val="5"/>
              <c:tx>
                <c:rich>
                  <a:bodyPr/>
                  <a:lstStyle/>
                  <a:p>
                    <a:fld id="{8D345CB4-6FA4-45EB-8B45-5EDE4B7258F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440-4EC1-B51F-A398BAF0676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Gill Sans MT" panose="020B050202010402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Sheet1!$A$2:$A$7</c:f>
              <c:strCache>
                <c:ptCount val="6"/>
                <c:pt idx="0">
                  <c:v>SWING VOTERS</c:v>
                </c:pt>
                <c:pt idx="1">
                  <c:v>UNAFFILIATED</c:v>
                </c:pt>
                <c:pt idx="2">
                  <c:v>DEMOCRAT</c:v>
                </c:pt>
                <c:pt idx="3">
                  <c:v>REPUBLICAN</c:v>
                </c:pt>
                <c:pt idx="4">
                  <c:v>FEMALE</c:v>
                </c:pt>
                <c:pt idx="5">
                  <c:v>MALE</c:v>
                </c:pt>
              </c:strCache>
            </c:strRef>
          </c:cat>
          <c:val>
            <c:numRef>
              <c:f>Sheet1!$J$2:$J$7</c:f>
              <c:numCache>
                <c:formatCode>0%</c:formatCode>
                <c:ptCount val="6"/>
                <c:pt idx="0">
                  <c:v>0.15</c:v>
                </c:pt>
                <c:pt idx="1">
                  <c:v>0.15</c:v>
                </c:pt>
                <c:pt idx="2">
                  <c:v>0.15</c:v>
                </c:pt>
                <c:pt idx="3">
                  <c:v>0.15</c:v>
                </c:pt>
                <c:pt idx="4">
                  <c:v>0.15</c:v>
                </c:pt>
                <c:pt idx="5">
                  <c:v>0.15</c:v>
                </c:pt>
              </c:numCache>
            </c:numRef>
          </c:val>
          <c:extLst>
            <c:ext xmlns:c15="http://schemas.microsoft.com/office/drawing/2012/chart" uri="{02D57815-91ED-43cb-92C2-25804820EDAC}">
              <c15:datalabelsRange>
                <c15:f>Sheet1!$O$2:$O$7</c15:f>
                <c15:dlblRangeCache>
                  <c:ptCount val="6"/>
                  <c:pt idx="0">
                    <c:v>40%</c:v>
                  </c:pt>
                  <c:pt idx="1">
                    <c:v>44%</c:v>
                  </c:pt>
                  <c:pt idx="2">
                    <c:v>12%</c:v>
                  </c:pt>
                  <c:pt idx="3">
                    <c:v>63%</c:v>
                  </c:pt>
                  <c:pt idx="4">
                    <c:v>32%</c:v>
                  </c:pt>
                  <c:pt idx="5">
                    <c:v>40%</c:v>
                  </c:pt>
                </c15:dlblRangeCache>
              </c15:datalabelsRange>
            </c:ext>
            <c:ext xmlns:c16="http://schemas.microsoft.com/office/drawing/2014/chart" uri="{C3380CC4-5D6E-409C-BE32-E72D297353CC}">
              <c16:uniqueId val="{00000016-F440-4EC1-B51F-A398BAF0676A}"/>
            </c:ext>
          </c:extLst>
        </c:ser>
        <c:dLbls>
          <c:showLegendKey val="0"/>
          <c:showVal val="0"/>
          <c:showCatName val="0"/>
          <c:showSerName val="0"/>
          <c:showPercent val="0"/>
          <c:showBubbleSize val="0"/>
        </c:dLbls>
        <c:gapWidth val="50"/>
        <c:overlap val="100"/>
        <c:axId val="-2125885544"/>
        <c:axId val="-2125881720"/>
      </c:barChart>
      <c:catAx>
        <c:axId val="-2125885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b"/>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2E75B6"/>
              </a:solidFill>
            </c:spPr>
            <c:extLst>
              <c:ext xmlns:c16="http://schemas.microsoft.com/office/drawing/2014/chart" uri="{C3380CC4-5D6E-409C-BE32-E72D297353CC}">
                <c16:uniqueId val="{00000001-409C-481A-9EA9-0491268E208F}"/>
              </c:ext>
            </c:extLst>
          </c:dPt>
          <c:dPt>
            <c:idx val="1"/>
            <c:invertIfNegative val="0"/>
            <c:bubble3D val="0"/>
            <c:spPr>
              <a:solidFill>
                <a:srgbClr val="5B9BD5"/>
              </a:solidFill>
            </c:spPr>
            <c:extLst>
              <c:ext xmlns:c16="http://schemas.microsoft.com/office/drawing/2014/chart" uri="{C3380CC4-5D6E-409C-BE32-E72D297353CC}">
                <c16:uniqueId val="{00000003-409C-481A-9EA9-0491268E208F}"/>
              </c:ext>
            </c:extLst>
          </c:dPt>
          <c:dPt>
            <c:idx val="2"/>
            <c:invertIfNegative val="0"/>
            <c:bubble3D val="0"/>
            <c:spPr>
              <a:solidFill>
                <a:srgbClr val="FF7C80"/>
              </a:solidFill>
            </c:spPr>
            <c:extLst>
              <c:ext xmlns:c16="http://schemas.microsoft.com/office/drawing/2014/chart" uri="{C3380CC4-5D6E-409C-BE32-E72D297353CC}">
                <c16:uniqueId val="{00000005-409C-481A-9EA9-0491268E208F}"/>
              </c:ext>
            </c:extLst>
          </c:dPt>
          <c:dPt>
            <c:idx val="3"/>
            <c:invertIfNegative val="0"/>
            <c:bubble3D val="0"/>
            <c:spPr>
              <a:solidFill>
                <a:srgbClr val="C00000"/>
              </a:solidFill>
            </c:spPr>
            <c:extLst>
              <c:ext xmlns:c16="http://schemas.microsoft.com/office/drawing/2014/chart" uri="{C3380CC4-5D6E-409C-BE32-E72D297353CC}">
                <c16:uniqueId val="{00000007-409C-481A-9EA9-0491268E208F}"/>
              </c:ext>
            </c:extLst>
          </c:dPt>
          <c:dPt>
            <c:idx val="4"/>
            <c:invertIfNegative val="0"/>
            <c:bubble3D val="0"/>
            <c:spPr>
              <a:solidFill>
                <a:schemeClr val="tx1"/>
              </a:solidFill>
            </c:spPr>
            <c:extLst>
              <c:ext xmlns:c16="http://schemas.microsoft.com/office/drawing/2014/chart" uri="{C3380CC4-5D6E-409C-BE32-E72D297353CC}">
                <c16:uniqueId val="{00000009-409C-481A-9EA9-0491268E208F}"/>
              </c:ext>
            </c:extLst>
          </c:dPt>
          <c:dLbls>
            <c:dLbl>
              <c:idx val="4"/>
              <c:spPr/>
              <c:txPr>
                <a:bodyPr/>
                <a:lstStyle/>
                <a:p>
                  <a:pPr>
                    <a:defRPr b="1">
                      <a:solidFill>
                        <a:schemeClr val="tx1"/>
                      </a:solidFill>
                      <a:latin typeface="Gill Sans MT" panose="020B0502020104020203"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9C-481A-9EA9-0491268E208F}"/>
                </c:ext>
              </c:extLst>
            </c:dLbl>
            <c:spPr>
              <a:noFill/>
              <a:ln>
                <a:noFill/>
              </a:ln>
              <a:effectLst/>
            </c:spPr>
            <c:txPr>
              <a:bodyPr/>
              <a:lstStyle/>
              <a:p>
                <a:pPr>
                  <a:defRPr b="1">
                    <a:solidFill>
                      <a:schemeClr val="bg1"/>
                    </a:solidFill>
                    <a:latin typeface="Gill Sans MT" panose="020B05020201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Strongly Approve</c:v>
                </c:pt>
                <c:pt idx="1">
                  <c:v>Somewhat Approve</c:v>
                </c:pt>
                <c:pt idx="2">
                  <c:v>Somewhat Disapprove</c:v>
                </c:pt>
                <c:pt idx="3">
                  <c:v>Strongly Disapprove</c:v>
                </c:pt>
                <c:pt idx="4">
                  <c:v>Don't Know</c:v>
                </c:pt>
              </c:strCache>
            </c:strRef>
          </c:cat>
          <c:val>
            <c:numRef>
              <c:f>Sheet1!$B$2:$B$6</c:f>
              <c:numCache>
                <c:formatCode>General</c:formatCode>
                <c:ptCount val="5"/>
                <c:pt idx="0">
                  <c:v>16</c:v>
                </c:pt>
                <c:pt idx="1">
                  <c:v>30</c:v>
                </c:pt>
                <c:pt idx="2">
                  <c:v>13</c:v>
                </c:pt>
                <c:pt idx="3">
                  <c:v>38</c:v>
                </c:pt>
                <c:pt idx="4">
                  <c:v>2</c:v>
                </c:pt>
              </c:numCache>
            </c:numRef>
          </c:val>
          <c:extLst>
            <c:ext xmlns:c16="http://schemas.microsoft.com/office/drawing/2014/chart" uri="{C3380CC4-5D6E-409C-BE32-E72D297353CC}">
              <c16:uniqueId val="{0000000A-409C-481A-9EA9-0491268E208F}"/>
            </c:ext>
          </c:extLst>
        </c:ser>
        <c:dLbls>
          <c:showLegendKey val="0"/>
          <c:showVal val="0"/>
          <c:showCatName val="0"/>
          <c:showSerName val="0"/>
          <c:showPercent val="0"/>
          <c:showBubbleSize val="0"/>
        </c:dLbls>
        <c:gapWidth val="25"/>
        <c:axId val="-2126967272"/>
        <c:axId val="-2126964136"/>
      </c:barChart>
      <c:catAx>
        <c:axId val="-2126967272"/>
        <c:scaling>
          <c:orientation val="minMax"/>
        </c:scaling>
        <c:delete val="0"/>
        <c:axPos val="b"/>
        <c:numFmt formatCode="General" sourceLinked="0"/>
        <c:majorTickMark val="out"/>
        <c:minorTickMark val="none"/>
        <c:tickLblPos val="nextTo"/>
        <c:txPr>
          <a:bodyPr/>
          <a:lstStyle/>
          <a:p>
            <a:pPr>
              <a:defRPr sz="1400">
                <a:latin typeface="Gotham Condensed" pitchFamily="50" charset="0"/>
              </a:defRPr>
            </a:pPr>
            <a:endParaRPr lang="en-US"/>
          </a:p>
        </c:txPr>
        <c:crossAx val="-2126964136"/>
        <c:crosses val="autoZero"/>
        <c:auto val="1"/>
        <c:lblAlgn val="ctr"/>
        <c:lblOffset val="100"/>
        <c:noMultiLvlLbl val="0"/>
      </c:catAx>
      <c:valAx>
        <c:axId val="-2126964136"/>
        <c:scaling>
          <c:orientation val="minMax"/>
        </c:scaling>
        <c:delete val="1"/>
        <c:axPos val="l"/>
        <c:numFmt formatCode="General" sourceLinked="1"/>
        <c:majorTickMark val="out"/>
        <c:minorTickMark val="none"/>
        <c:tickLblPos val="nextTo"/>
        <c:crossAx val="-212696727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Strongly approve</c:v>
                </c:pt>
              </c:strCache>
            </c:strRef>
          </c:tx>
          <c:spPr>
            <a:solidFill>
              <a:srgbClr val="2E75B6"/>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D7B9-41E7-9945-B316D976465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Sheet1!$B$2:$B$7</c:f>
              <c:numCache>
                <c:formatCode>0%</c:formatCode>
                <c:ptCount val="6"/>
                <c:pt idx="0">
                  <c:v>0.15</c:v>
                </c:pt>
                <c:pt idx="1">
                  <c:v>0.17</c:v>
                </c:pt>
                <c:pt idx="2">
                  <c:v>0.03</c:v>
                </c:pt>
                <c:pt idx="3">
                  <c:v>0.32</c:v>
                </c:pt>
                <c:pt idx="4">
                  <c:v>7.0000000000000007E-2</c:v>
                </c:pt>
                <c:pt idx="5">
                  <c:v>0.04</c:v>
                </c:pt>
              </c:numCache>
            </c:numRef>
          </c:val>
          <c:extLst>
            <c:ext xmlns:c16="http://schemas.microsoft.com/office/drawing/2014/chart" uri="{C3380CC4-5D6E-409C-BE32-E72D297353CC}">
              <c16:uniqueId val="{00000001-EC4D-48D6-920A-EE512A833A6D}"/>
            </c:ext>
          </c:extLst>
        </c:ser>
        <c:ser>
          <c:idx val="1"/>
          <c:order val="1"/>
          <c:tx>
            <c:strRef>
              <c:f>Sheet1!$C$1</c:f>
              <c:strCache>
                <c:ptCount val="1"/>
                <c:pt idx="0">
                  <c:v>Smwt approve</c:v>
                </c:pt>
              </c:strCache>
            </c:strRef>
          </c:tx>
          <c:spPr>
            <a:solidFill>
              <a:srgbClr val="5B9BD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D7B9-41E7-9945-B316D976465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Sheet1!$C$2:$C$7</c:f>
              <c:numCache>
                <c:formatCode>0%</c:formatCode>
                <c:ptCount val="6"/>
                <c:pt idx="0">
                  <c:v>0.32</c:v>
                </c:pt>
                <c:pt idx="1">
                  <c:v>0.28999999999999998</c:v>
                </c:pt>
                <c:pt idx="2">
                  <c:v>0.09</c:v>
                </c:pt>
                <c:pt idx="3">
                  <c:v>0.47</c:v>
                </c:pt>
                <c:pt idx="4">
                  <c:v>0.28000000000000003</c:v>
                </c:pt>
                <c:pt idx="5">
                  <c:v>0.28000000000000003</c:v>
                </c:pt>
              </c:numCache>
            </c:numRef>
          </c:val>
          <c:extLst>
            <c:ext xmlns:c16="http://schemas.microsoft.com/office/drawing/2014/chart" uri="{C3380CC4-5D6E-409C-BE32-E72D297353CC}">
              <c16:uniqueId val="{00000002-EC4D-48D6-920A-EE512A833A6D}"/>
            </c:ext>
          </c:extLst>
        </c:ser>
        <c:ser>
          <c:idx val="2"/>
          <c:order val="2"/>
          <c:tx>
            <c:strRef>
              <c:f>Sheet1!$D$1</c:f>
              <c:strCache>
                <c:ptCount val="1"/>
                <c:pt idx="0">
                  <c:v>Smwt disapprove</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Sheet1!$D$2:$D$7</c:f>
              <c:numCache>
                <c:formatCode>0%</c:formatCode>
                <c:ptCount val="6"/>
                <c:pt idx="0">
                  <c:v>0.11</c:v>
                </c:pt>
                <c:pt idx="1">
                  <c:v>0.15</c:v>
                </c:pt>
                <c:pt idx="2">
                  <c:v>0.08</c:v>
                </c:pt>
                <c:pt idx="3">
                  <c:v>0.13</c:v>
                </c:pt>
                <c:pt idx="4">
                  <c:v>0.17</c:v>
                </c:pt>
                <c:pt idx="5">
                  <c:v>0.24</c:v>
                </c:pt>
              </c:numCache>
            </c:numRef>
          </c:val>
          <c:extLst>
            <c:ext xmlns:c16="http://schemas.microsoft.com/office/drawing/2014/chart" uri="{C3380CC4-5D6E-409C-BE32-E72D297353CC}">
              <c16:uniqueId val="{00000004-EC4D-48D6-920A-EE512A833A6D}"/>
            </c:ext>
          </c:extLst>
        </c:ser>
        <c:ser>
          <c:idx val="3"/>
          <c:order val="3"/>
          <c:tx>
            <c:strRef>
              <c:f>Sheet1!$E$1</c:f>
              <c:strCache>
                <c:ptCount val="1"/>
                <c:pt idx="0">
                  <c:v>Strongly disapprove</c:v>
                </c:pt>
              </c:strCache>
            </c:strRef>
          </c:tx>
          <c:spPr>
            <a:solidFill>
              <a:srgbClr val="C0000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80AE-472E-9499-8147EB602C0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Sheet1!$E$2:$E$7</c:f>
              <c:numCache>
                <c:formatCode>0%</c:formatCode>
                <c:ptCount val="6"/>
                <c:pt idx="0">
                  <c:v>0.4</c:v>
                </c:pt>
                <c:pt idx="1">
                  <c:v>0.37</c:v>
                </c:pt>
                <c:pt idx="2">
                  <c:v>0.79</c:v>
                </c:pt>
                <c:pt idx="3">
                  <c:v>0.06</c:v>
                </c:pt>
                <c:pt idx="4">
                  <c:v>0.43</c:v>
                </c:pt>
                <c:pt idx="5">
                  <c:v>0.42</c:v>
                </c:pt>
              </c:numCache>
            </c:numRef>
          </c:val>
          <c:extLst>
            <c:ext xmlns:c16="http://schemas.microsoft.com/office/drawing/2014/chart" uri="{C3380CC4-5D6E-409C-BE32-E72D297353CC}">
              <c16:uniqueId val="{00000005-EC4D-48D6-920A-EE512A833A6D}"/>
            </c:ext>
          </c:extLst>
        </c:ser>
        <c:ser>
          <c:idx val="4"/>
          <c:order val="4"/>
          <c:tx>
            <c:strRef>
              <c:f>Sheet1!$F$1</c:f>
              <c:strCache>
                <c:ptCount val="1"/>
                <c:pt idx="0">
                  <c:v>Don't know</c:v>
                </c:pt>
              </c:strCache>
            </c:strRef>
          </c:tx>
          <c:spPr>
            <a:solidFill>
              <a:schemeClr val="bg1">
                <a:lumMod val="50000"/>
              </a:schemeClr>
            </a:solidFill>
            <a:ln>
              <a:noFill/>
            </a:ln>
            <a:effectLst/>
          </c:spPr>
          <c:invertIfNegative val="0"/>
          <c:cat>
            <c:strRef>
              <c:f>Sheet1!$A$2:$A$7</c:f>
              <c:strCache>
                <c:ptCount val="6"/>
                <c:pt idx="0">
                  <c:v>MALE</c:v>
                </c:pt>
                <c:pt idx="1">
                  <c:v>FEMALE</c:v>
                </c:pt>
                <c:pt idx="2">
                  <c:v>REPUBLICAN</c:v>
                </c:pt>
                <c:pt idx="3">
                  <c:v>DEMOCRAT</c:v>
                </c:pt>
                <c:pt idx="4">
                  <c:v>UNAFFILIATED</c:v>
                </c:pt>
                <c:pt idx="5">
                  <c:v>SWING</c:v>
                </c:pt>
              </c:strCache>
            </c:strRef>
          </c:cat>
          <c:val>
            <c:numRef>
              <c:f>Sheet1!$F$2:$F$7</c:f>
              <c:numCache>
                <c:formatCode>0%</c:formatCode>
                <c:ptCount val="6"/>
                <c:pt idx="0">
                  <c:v>0.02</c:v>
                </c:pt>
                <c:pt idx="1">
                  <c:v>0.03</c:v>
                </c:pt>
                <c:pt idx="2">
                  <c:v>0.01</c:v>
                </c:pt>
                <c:pt idx="3">
                  <c:v>0.01</c:v>
                </c:pt>
                <c:pt idx="4">
                  <c:v>0.04</c:v>
                </c:pt>
                <c:pt idx="5">
                  <c:v>0.01</c:v>
                </c:pt>
              </c:numCache>
            </c:numRef>
          </c:val>
          <c:extLst>
            <c:ext xmlns:c16="http://schemas.microsoft.com/office/drawing/2014/chart" uri="{C3380CC4-5D6E-409C-BE32-E72D297353CC}">
              <c16:uniqueId val="{00000006-EC4D-48D6-920A-EE512A833A6D}"/>
            </c:ext>
          </c:extLst>
        </c:ser>
        <c:ser>
          <c:idx val="5"/>
          <c:order val="5"/>
          <c:tx>
            <c:strRef>
              <c:f>Sheet1!$G$1</c:f>
              <c:strCache>
                <c:ptCount val="1"/>
                <c:pt idx="0">
                  <c:v>Buffer</c:v>
                </c:pt>
              </c:strCache>
            </c:strRef>
          </c:tx>
          <c:spPr>
            <a:solidFill>
              <a:schemeClr val="bg1"/>
            </a:solidFill>
            <a:ln>
              <a:noFill/>
            </a:ln>
            <a:effectLst/>
          </c:spPr>
          <c:invertIfNegative val="0"/>
          <c:cat>
            <c:strRef>
              <c:f>Sheet1!$A$2:$A$7</c:f>
              <c:strCache>
                <c:ptCount val="6"/>
                <c:pt idx="0">
                  <c:v>MALE</c:v>
                </c:pt>
                <c:pt idx="1">
                  <c:v>FEMALE</c:v>
                </c:pt>
                <c:pt idx="2">
                  <c:v>REPUBLICAN</c:v>
                </c:pt>
                <c:pt idx="3">
                  <c:v>DEMOCRAT</c:v>
                </c:pt>
                <c:pt idx="4">
                  <c:v>UNAFFILIATED</c:v>
                </c:pt>
                <c:pt idx="5">
                  <c:v>SWING</c:v>
                </c:pt>
              </c:strCache>
            </c:strRef>
          </c:cat>
          <c:val>
            <c:numRef>
              <c:f>Sheet1!$G$2:$G$7</c:f>
              <c:numCache>
                <c:formatCode>0%</c:formatCode>
                <c:ptCount val="6"/>
                <c:pt idx="0">
                  <c:v>0.05</c:v>
                </c:pt>
                <c:pt idx="1">
                  <c:v>0.05</c:v>
                </c:pt>
                <c:pt idx="2">
                  <c:v>0.05</c:v>
                </c:pt>
                <c:pt idx="3">
                  <c:v>0.05</c:v>
                </c:pt>
                <c:pt idx="4">
                  <c:v>0.05</c:v>
                </c:pt>
                <c:pt idx="5">
                  <c:v>0.05</c:v>
                </c:pt>
              </c:numCache>
            </c:numRef>
          </c:val>
          <c:extLst>
            <c:ext xmlns:c16="http://schemas.microsoft.com/office/drawing/2014/chart" uri="{C3380CC4-5D6E-409C-BE32-E72D297353CC}">
              <c16:uniqueId val="{00000007-EC4D-48D6-920A-EE512A833A6D}"/>
            </c:ext>
          </c:extLst>
        </c:ser>
        <c:ser>
          <c:idx val="6"/>
          <c:order val="6"/>
          <c:tx>
            <c:strRef>
              <c:f>Sheet1!$H$1</c:f>
              <c:strCache>
                <c:ptCount val="1"/>
                <c:pt idx="0">
                  <c:v>FAV</c:v>
                </c:pt>
              </c:strCache>
            </c:strRef>
          </c:tx>
          <c:spPr>
            <a:solidFill>
              <a:schemeClr val="bg1"/>
            </a:solidFill>
            <a:ln>
              <a:noFill/>
            </a:ln>
            <a:effectLst/>
          </c:spPr>
          <c:invertIfNegative val="0"/>
          <c:dLbls>
            <c:dLbl>
              <c:idx val="0"/>
              <c:tx>
                <c:rich>
                  <a:bodyPr/>
                  <a:lstStyle/>
                  <a:p>
                    <a:fld id="{29C81768-EA4B-477F-B19B-FF68EC36036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C4D-48D6-920A-EE512A833A6D}"/>
                </c:ext>
              </c:extLst>
            </c:dLbl>
            <c:dLbl>
              <c:idx val="1"/>
              <c:tx>
                <c:rich>
                  <a:bodyPr/>
                  <a:lstStyle/>
                  <a:p>
                    <a:fld id="{A27DD2E8-BCF1-4A7E-9D87-104B5CA6B7F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C4D-48D6-920A-EE512A833A6D}"/>
                </c:ext>
              </c:extLst>
            </c:dLbl>
            <c:dLbl>
              <c:idx val="2"/>
              <c:tx>
                <c:rich>
                  <a:bodyPr/>
                  <a:lstStyle/>
                  <a:p>
                    <a:fld id="{86BCA926-2A30-4A67-80FE-5B0BD58AEE7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C4D-48D6-920A-EE512A833A6D}"/>
                </c:ext>
              </c:extLst>
            </c:dLbl>
            <c:dLbl>
              <c:idx val="3"/>
              <c:tx>
                <c:rich>
                  <a:bodyPr/>
                  <a:lstStyle/>
                  <a:p>
                    <a:fld id="{C7DDB25D-0435-4759-853B-CDDDDEE9561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C4D-48D6-920A-EE512A833A6D}"/>
                </c:ext>
              </c:extLst>
            </c:dLbl>
            <c:dLbl>
              <c:idx val="4"/>
              <c:tx>
                <c:rich>
                  <a:bodyPr/>
                  <a:lstStyle/>
                  <a:p>
                    <a:fld id="{C2DFD219-4558-42BA-B9B1-5CC7CF3B91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C4D-48D6-920A-EE512A833A6D}"/>
                </c:ext>
              </c:extLst>
            </c:dLbl>
            <c:dLbl>
              <c:idx val="5"/>
              <c:tx>
                <c:rich>
                  <a:bodyPr/>
                  <a:lstStyle/>
                  <a:p>
                    <a:fld id="{08BA03F8-2396-42E5-9990-BF1D7B3A3A8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C4D-48D6-920A-EE512A833A6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E75B6"/>
                    </a:solidFill>
                    <a:latin typeface="Gill Sans MT" panose="020B050202010402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Sheet1!$H$2:$H$7</c:f>
              <c:numCache>
                <c:formatCode>0%</c:formatCode>
                <c:ptCount val="6"/>
                <c:pt idx="0">
                  <c:v>0.15</c:v>
                </c:pt>
                <c:pt idx="1">
                  <c:v>0.15</c:v>
                </c:pt>
                <c:pt idx="2">
                  <c:v>0.15</c:v>
                </c:pt>
                <c:pt idx="3">
                  <c:v>0.15</c:v>
                </c:pt>
                <c:pt idx="4">
                  <c:v>0.15</c:v>
                </c:pt>
                <c:pt idx="5">
                  <c:v>0.15</c:v>
                </c:pt>
              </c:numCache>
            </c:numRef>
          </c:val>
          <c:extLst>
            <c:ext xmlns:c15="http://schemas.microsoft.com/office/drawing/2012/chart" uri="{02D57815-91ED-43cb-92C2-25804820EDAC}">
              <c15:datalabelsRange>
                <c15:f>Sheet1!$N$2:$N$7</c15:f>
                <c15:dlblRangeCache>
                  <c:ptCount val="6"/>
                  <c:pt idx="0">
                    <c:v>47%</c:v>
                  </c:pt>
                  <c:pt idx="1">
                    <c:v>46%</c:v>
                  </c:pt>
                  <c:pt idx="2">
                    <c:v>12%</c:v>
                  </c:pt>
                  <c:pt idx="3">
                    <c:v>79%</c:v>
                  </c:pt>
                  <c:pt idx="4">
                    <c:v>35%</c:v>
                  </c:pt>
                  <c:pt idx="5">
                    <c:v>32%</c:v>
                  </c:pt>
                </c15:dlblRangeCache>
              </c15:datalabelsRange>
            </c:ext>
            <c:ext xmlns:c16="http://schemas.microsoft.com/office/drawing/2014/chart" uri="{C3380CC4-5D6E-409C-BE32-E72D297353CC}">
              <c16:uniqueId val="{0000000E-EC4D-48D6-920A-EE512A833A6D}"/>
            </c:ext>
          </c:extLst>
        </c:ser>
        <c:ser>
          <c:idx val="7"/>
          <c:order val="7"/>
          <c:tx>
            <c:strRef>
              <c:f>Sheet1!$I$1</c:f>
              <c:strCache>
                <c:ptCount val="1"/>
                <c:pt idx="0">
                  <c:v>Buffer2</c:v>
                </c:pt>
              </c:strCache>
            </c:strRef>
          </c:tx>
          <c:spPr>
            <a:solidFill>
              <a:schemeClr val="bg1"/>
            </a:solidFill>
            <a:ln>
              <a:noFill/>
            </a:ln>
            <a:effectLst/>
          </c:spPr>
          <c:invertIfNegative val="0"/>
          <c:cat>
            <c:strRef>
              <c:f>Sheet1!$A$2:$A$7</c:f>
              <c:strCache>
                <c:ptCount val="6"/>
                <c:pt idx="0">
                  <c:v>MALE</c:v>
                </c:pt>
                <c:pt idx="1">
                  <c:v>FEMALE</c:v>
                </c:pt>
                <c:pt idx="2">
                  <c:v>REPUBLICAN</c:v>
                </c:pt>
                <c:pt idx="3">
                  <c:v>DEMOCRAT</c:v>
                </c:pt>
                <c:pt idx="4">
                  <c:v>UNAFFILIATED</c:v>
                </c:pt>
                <c:pt idx="5">
                  <c:v>SWING</c:v>
                </c:pt>
              </c:strCache>
            </c:strRef>
          </c:cat>
          <c:val>
            <c:numRef>
              <c:f>Sheet1!$I$2:$I$7</c:f>
              <c:numCache>
                <c:formatCode>0%</c:formatCode>
                <c:ptCount val="6"/>
                <c:pt idx="0">
                  <c:v>0.08</c:v>
                </c:pt>
                <c:pt idx="1">
                  <c:v>0.08</c:v>
                </c:pt>
                <c:pt idx="2">
                  <c:v>0.08</c:v>
                </c:pt>
                <c:pt idx="3">
                  <c:v>0.08</c:v>
                </c:pt>
                <c:pt idx="4">
                  <c:v>0.08</c:v>
                </c:pt>
                <c:pt idx="5">
                  <c:v>0.08</c:v>
                </c:pt>
              </c:numCache>
            </c:numRef>
          </c:val>
          <c:extLst>
            <c:ext xmlns:c16="http://schemas.microsoft.com/office/drawing/2014/chart" uri="{C3380CC4-5D6E-409C-BE32-E72D297353CC}">
              <c16:uniqueId val="{0000000F-EC4D-48D6-920A-EE512A833A6D}"/>
            </c:ext>
          </c:extLst>
        </c:ser>
        <c:ser>
          <c:idx val="8"/>
          <c:order val="8"/>
          <c:tx>
            <c:strRef>
              <c:f>Sheet1!$J$1</c:f>
              <c:strCache>
                <c:ptCount val="1"/>
                <c:pt idx="0">
                  <c:v>UNFAV</c:v>
                </c:pt>
              </c:strCache>
            </c:strRef>
          </c:tx>
          <c:spPr>
            <a:solidFill>
              <a:schemeClr val="bg1"/>
            </a:solidFill>
            <a:ln>
              <a:noFill/>
            </a:ln>
            <a:effectLst/>
          </c:spPr>
          <c:invertIfNegative val="0"/>
          <c:dLbls>
            <c:dLbl>
              <c:idx val="0"/>
              <c:tx>
                <c:rich>
                  <a:bodyPr/>
                  <a:lstStyle/>
                  <a:p>
                    <a:fld id="{1CFB56A4-171D-42CD-B212-53C076560E9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C4D-48D6-920A-EE512A833A6D}"/>
                </c:ext>
              </c:extLst>
            </c:dLbl>
            <c:dLbl>
              <c:idx val="1"/>
              <c:tx>
                <c:rich>
                  <a:bodyPr/>
                  <a:lstStyle/>
                  <a:p>
                    <a:fld id="{7E78FE41-CEE7-469B-B991-77569C9302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C4D-48D6-920A-EE512A833A6D}"/>
                </c:ext>
              </c:extLst>
            </c:dLbl>
            <c:dLbl>
              <c:idx val="2"/>
              <c:tx>
                <c:rich>
                  <a:bodyPr/>
                  <a:lstStyle/>
                  <a:p>
                    <a:fld id="{F4662231-6BDF-4D51-8D12-8B78640501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C4D-48D6-920A-EE512A833A6D}"/>
                </c:ext>
              </c:extLst>
            </c:dLbl>
            <c:dLbl>
              <c:idx val="3"/>
              <c:tx>
                <c:rich>
                  <a:bodyPr/>
                  <a:lstStyle/>
                  <a:p>
                    <a:fld id="{C8996DEC-F3EF-40B1-A29E-2061FF18CBD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C4D-48D6-920A-EE512A833A6D}"/>
                </c:ext>
              </c:extLst>
            </c:dLbl>
            <c:dLbl>
              <c:idx val="4"/>
              <c:tx>
                <c:rich>
                  <a:bodyPr/>
                  <a:lstStyle/>
                  <a:p>
                    <a:fld id="{14D81203-AF00-49CD-88BE-9B54A631D95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C4D-48D6-920A-EE512A833A6D}"/>
                </c:ext>
              </c:extLst>
            </c:dLbl>
            <c:dLbl>
              <c:idx val="5"/>
              <c:tx>
                <c:rich>
                  <a:bodyPr/>
                  <a:lstStyle/>
                  <a:p>
                    <a:fld id="{20D2643A-8AFF-4CC9-BFE0-AB84DA2A1B1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C4D-48D6-920A-EE512A833A6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Gill Sans MT" panose="020B050202010402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Sheet1!$A$2:$A$7</c:f>
              <c:strCache>
                <c:ptCount val="6"/>
                <c:pt idx="0">
                  <c:v>MALE</c:v>
                </c:pt>
                <c:pt idx="1">
                  <c:v>FEMALE</c:v>
                </c:pt>
                <c:pt idx="2">
                  <c:v>REPUBLICAN</c:v>
                </c:pt>
                <c:pt idx="3">
                  <c:v>DEMOCRAT</c:v>
                </c:pt>
                <c:pt idx="4">
                  <c:v>UNAFFILIATED</c:v>
                </c:pt>
                <c:pt idx="5">
                  <c:v>SWING</c:v>
                </c:pt>
              </c:strCache>
            </c:strRef>
          </c:cat>
          <c:val>
            <c:numRef>
              <c:f>Sheet1!$J$2:$J$7</c:f>
              <c:numCache>
                <c:formatCode>0%</c:formatCode>
                <c:ptCount val="6"/>
                <c:pt idx="0">
                  <c:v>0.15</c:v>
                </c:pt>
                <c:pt idx="1">
                  <c:v>0.15</c:v>
                </c:pt>
                <c:pt idx="2">
                  <c:v>0.15</c:v>
                </c:pt>
                <c:pt idx="3">
                  <c:v>0.15</c:v>
                </c:pt>
                <c:pt idx="4">
                  <c:v>0.15</c:v>
                </c:pt>
                <c:pt idx="5">
                  <c:v>0.15</c:v>
                </c:pt>
              </c:numCache>
            </c:numRef>
          </c:val>
          <c:extLst>
            <c:ext xmlns:c15="http://schemas.microsoft.com/office/drawing/2012/chart" uri="{02D57815-91ED-43cb-92C2-25804820EDAC}">
              <c15:datalabelsRange>
                <c15:f>Sheet1!$O$2:$O$7</c15:f>
                <c15:dlblRangeCache>
                  <c:ptCount val="6"/>
                  <c:pt idx="0">
                    <c:v>51%</c:v>
                  </c:pt>
                  <c:pt idx="1">
                    <c:v>52%</c:v>
                  </c:pt>
                  <c:pt idx="2">
                    <c:v>87%</c:v>
                  </c:pt>
                  <c:pt idx="3">
                    <c:v>19%</c:v>
                  </c:pt>
                  <c:pt idx="4">
                    <c:v>60%</c:v>
                  </c:pt>
                  <c:pt idx="5">
                    <c:v>66%</c:v>
                  </c:pt>
                </c15:dlblRangeCache>
              </c15:datalabelsRange>
            </c:ext>
            <c:ext xmlns:c16="http://schemas.microsoft.com/office/drawing/2014/chart" uri="{C3380CC4-5D6E-409C-BE32-E72D297353CC}">
              <c16:uniqueId val="{00000016-EC4D-48D6-920A-EE512A833A6D}"/>
            </c:ext>
          </c:extLst>
        </c:ser>
        <c:dLbls>
          <c:showLegendKey val="0"/>
          <c:showVal val="0"/>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1578426078804"/>
          <c:y val="6.9622307907459954E-3"/>
          <c:w val="0.694148540490377"/>
          <c:h val="0.83310150037959019"/>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210C-4757-A4B7-0A5C78F24C69}"/>
              </c:ext>
            </c:extLst>
          </c:dPt>
          <c:dPt>
            <c:idx val="1"/>
            <c:bubble3D val="0"/>
            <c:spPr>
              <a:solidFill>
                <a:srgbClr val="5B9BD5"/>
              </a:solidFill>
              <a:ln w="19050">
                <a:noFill/>
              </a:ln>
              <a:effectLst/>
            </c:spPr>
            <c:extLst>
              <c:ext xmlns:c16="http://schemas.microsoft.com/office/drawing/2014/chart" uri="{C3380CC4-5D6E-409C-BE32-E72D297353CC}">
                <c16:uniqueId val="{00000003-210C-4757-A4B7-0A5C78F24C69}"/>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210C-4757-A4B7-0A5C78F24C69}"/>
              </c:ext>
            </c:extLst>
          </c:dPt>
          <c:dPt>
            <c:idx val="3"/>
            <c:bubble3D val="0"/>
            <c:spPr>
              <a:solidFill>
                <a:srgbClr val="C00000"/>
              </a:solidFill>
              <a:ln w="19050">
                <a:noFill/>
              </a:ln>
              <a:effectLst/>
            </c:spPr>
            <c:extLst>
              <c:ext xmlns:c16="http://schemas.microsoft.com/office/drawing/2014/chart" uri="{C3380CC4-5D6E-409C-BE32-E72D297353CC}">
                <c16:uniqueId val="{00000007-210C-4757-A4B7-0A5C78F24C69}"/>
              </c:ext>
            </c:extLst>
          </c:dPt>
          <c:dLbls>
            <c:dLbl>
              <c:idx val="0"/>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fld id="{A6890E73-A691-4C17-AC54-44938E065C93}" type="CELLRANGE">
                      <a:rPr lang="en-US"/>
                      <a:pPr>
                        <a:defRPr sz="3200" b="1">
                          <a:solidFill>
                            <a:schemeClr val="bg1"/>
                          </a:solidFill>
                          <a:latin typeface="Gill Sans MT" panose="020B050202010402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0C-4757-A4B7-0A5C78F24C69}"/>
                </c:ext>
              </c:extLst>
            </c:dLbl>
            <c:dLbl>
              <c:idx val="1"/>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fld id="{7B4C365A-A459-4925-8A38-39B3B1A55345}" type="CELLRANGE">
                      <a:rPr lang="en-US"/>
                      <a:pPr>
                        <a:defRPr sz="3200" b="1">
                          <a:solidFill>
                            <a:schemeClr val="bg1"/>
                          </a:solidFill>
                          <a:latin typeface="Gill Sans MT" panose="020B050202010402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0C-4757-A4B7-0A5C78F24C69}"/>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ill Sans MT" panose="020B0502020104020203" pitchFamily="34" charset="0"/>
                        <a:ea typeface="+mn-ea"/>
                        <a:cs typeface="+mn-cs"/>
                      </a:defRPr>
                    </a:pPr>
                    <a:fld id="{2325D24E-07A2-44E3-90C4-B8853042EBC8}" type="CELLRANGE">
                      <a:rPr lang="en-US"/>
                      <a:pPr>
                        <a:defRPr sz="2000" b="1">
                          <a:solidFill>
                            <a:schemeClr val="bg1"/>
                          </a:solidFill>
                          <a:latin typeface="Gill Sans MT" panose="020B050202010402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0C-4757-A4B7-0A5C78F24C69}"/>
                </c:ext>
              </c:extLst>
            </c:dLbl>
            <c:dLbl>
              <c:idx val="3"/>
              <c:delete val="1"/>
              <c:extLst>
                <c:ext xmlns:c15="http://schemas.microsoft.com/office/drawing/2012/chart" uri="{CE6537A1-D6FC-4f65-9D91-7224C49458BB}"/>
                <c:ext xmlns:c16="http://schemas.microsoft.com/office/drawing/2014/chart" uri="{C3380CC4-5D6E-409C-BE32-E72D297353CC}">
                  <c16:uniqueId val="{00000007-210C-4757-A4B7-0A5C78F24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Sheet1!$A$2:$A$4</c:f>
              <c:strCache>
                <c:ptCount val="3"/>
                <c:pt idx="0">
                  <c:v>Trump</c:v>
                </c:pt>
                <c:pt idx="1">
                  <c:v>Biden</c:v>
                </c:pt>
                <c:pt idx="2">
                  <c:v>Unsure</c:v>
                </c:pt>
              </c:strCache>
            </c:strRef>
          </c:cat>
          <c:val>
            <c:numRef>
              <c:f>Sheet1!$B$2:$B$4</c:f>
              <c:numCache>
                <c:formatCode>0%</c:formatCode>
                <c:ptCount val="3"/>
                <c:pt idx="0">
                  <c:v>0.46</c:v>
                </c:pt>
                <c:pt idx="1">
                  <c:v>0.46</c:v>
                </c:pt>
                <c:pt idx="2">
                  <c:v>7.0000000000000007E-2</c:v>
                </c:pt>
              </c:numCache>
            </c:numRef>
          </c:val>
          <c:extLst>
            <c:ext xmlns:c15="http://schemas.microsoft.com/office/drawing/2012/chart" uri="{02D57815-91ED-43cb-92C2-25804820EDAC}">
              <c15:datalabelsRange>
                <c15:f>Sheet1!$B$2:$B$4</c15:f>
                <c15:dlblRangeCache>
                  <c:ptCount val="3"/>
                  <c:pt idx="0">
                    <c:v>46%</c:v>
                  </c:pt>
                  <c:pt idx="1">
                    <c:v>46%</c:v>
                  </c:pt>
                  <c:pt idx="2">
                    <c:v>7%</c:v>
                  </c:pt>
                </c15:dlblRangeCache>
              </c15:datalabelsRange>
            </c:ext>
            <c:ext xmlns:c16="http://schemas.microsoft.com/office/drawing/2014/chart" uri="{C3380CC4-5D6E-409C-BE32-E72D297353CC}">
              <c16:uniqueId val="{00000008-210C-4757-A4B7-0A5C78F24C6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3114885923202941"/>
          <c:w val="1"/>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Trump</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SWING VOTERS</c:v>
                </c:pt>
                <c:pt idx="1">
                  <c:v>UNAFFILIATED</c:v>
                </c:pt>
                <c:pt idx="2">
                  <c:v>DEMOCRAT</c:v>
                </c:pt>
                <c:pt idx="3">
                  <c:v>REPUBLICAN</c:v>
                </c:pt>
                <c:pt idx="4">
                  <c:v>FEMALE</c:v>
                </c:pt>
                <c:pt idx="5">
                  <c:v>MALE</c:v>
                </c:pt>
              </c:strCache>
            </c:strRef>
          </c:cat>
          <c:val>
            <c:numRef>
              <c:f>Sheet1!$B$2:$B$7</c:f>
              <c:numCache>
                <c:formatCode>0%</c:formatCode>
                <c:ptCount val="6"/>
                <c:pt idx="0">
                  <c:v>0.59</c:v>
                </c:pt>
                <c:pt idx="1">
                  <c:v>0.5</c:v>
                </c:pt>
                <c:pt idx="2">
                  <c:v>0.09</c:v>
                </c:pt>
                <c:pt idx="3">
                  <c:v>0.95</c:v>
                </c:pt>
                <c:pt idx="4">
                  <c:v>0.41</c:v>
                </c:pt>
                <c:pt idx="5">
                  <c:v>0.52</c:v>
                </c:pt>
              </c:numCache>
            </c:numRef>
          </c:val>
          <c:extLst>
            <c:ext xmlns:c16="http://schemas.microsoft.com/office/drawing/2014/chart" uri="{C3380CC4-5D6E-409C-BE32-E72D297353CC}">
              <c16:uniqueId val="{00000000-40CD-42CD-A7E3-DAC4B6686704}"/>
            </c:ext>
          </c:extLst>
        </c:ser>
        <c:ser>
          <c:idx val="1"/>
          <c:order val="1"/>
          <c:tx>
            <c:strRef>
              <c:f>Sheet1!$C$1</c:f>
              <c:strCache>
                <c:ptCount val="1"/>
                <c:pt idx="0">
                  <c:v>Biden</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SWING VOTERS</c:v>
                </c:pt>
                <c:pt idx="1">
                  <c:v>UNAFFILIATED</c:v>
                </c:pt>
                <c:pt idx="2">
                  <c:v>DEMOCRAT</c:v>
                </c:pt>
                <c:pt idx="3">
                  <c:v>REPUBLICAN</c:v>
                </c:pt>
                <c:pt idx="4">
                  <c:v>FEMALE</c:v>
                </c:pt>
                <c:pt idx="5">
                  <c:v>MALE</c:v>
                </c:pt>
              </c:strCache>
            </c:strRef>
          </c:cat>
          <c:val>
            <c:numRef>
              <c:f>Sheet1!$C$2:$C$7</c:f>
              <c:numCache>
                <c:formatCode>0%</c:formatCode>
                <c:ptCount val="6"/>
                <c:pt idx="0">
                  <c:v>0.32</c:v>
                </c:pt>
                <c:pt idx="1">
                  <c:v>0.38</c:v>
                </c:pt>
                <c:pt idx="2">
                  <c:v>0.83</c:v>
                </c:pt>
                <c:pt idx="3">
                  <c:v>0.04</c:v>
                </c:pt>
                <c:pt idx="4">
                  <c:v>0.51</c:v>
                </c:pt>
                <c:pt idx="5">
                  <c:v>0.41</c:v>
                </c:pt>
              </c:numCache>
            </c:numRef>
          </c:val>
          <c:extLst>
            <c:ext xmlns:c16="http://schemas.microsoft.com/office/drawing/2014/chart" uri="{C3380CC4-5D6E-409C-BE32-E72D297353CC}">
              <c16:uniqueId val="{00000001-40CD-42CD-A7E3-DAC4B6686704}"/>
            </c:ext>
          </c:extLst>
        </c:ser>
        <c:ser>
          <c:idx val="2"/>
          <c:order val="2"/>
          <c:tx>
            <c:strRef>
              <c:f>Sheet1!$D$1</c:f>
              <c:strCache>
                <c:ptCount val="1"/>
                <c:pt idx="0">
                  <c:v>Unsure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SWING VOTERS</c:v>
                </c:pt>
                <c:pt idx="1">
                  <c:v>UNAFFILIATED</c:v>
                </c:pt>
                <c:pt idx="2">
                  <c:v>DEMOCRAT</c:v>
                </c:pt>
                <c:pt idx="3">
                  <c:v>REPUBLICAN</c:v>
                </c:pt>
                <c:pt idx="4">
                  <c:v>FEMALE</c:v>
                </c:pt>
                <c:pt idx="5">
                  <c:v>MALE</c:v>
                </c:pt>
              </c:strCache>
            </c:strRef>
          </c:cat>
          <c:val>
            <c:numRef>
              <c:f>Sheet1!$D$2:$D$7</c:f>
              <c:numCache>
                <c:formatCode>0%</c:formatCode>
                <c:ptCount val="6"/>
                <c:pt idx="0">
                  <c:v>0.09</c:v>
                </c:pt>
                <c:pt idx="1">
                  <c:v>0.13</c:v>
                </c:pt>
                <c:pt idx="2">
                  <c:v>0.08</c:v>
                </c:pt>
                <c:pt idx="3">
                  <c:v>0.01</c:v>
                </c:pt>
                <c:pt idx="4">
                  <c:v>0.08</c:v>
                </c:pt>
                <c:pt idx="5">
                  <c:v>0.06</c:v>
                </c:pt>
              </c:numCache>
            </c:numRef>
          </c:val>
          <c:extLst>
            <c:ext xmlns:c16="http://schemas.microsoft.com/office/drawing/2014/chart" uri="{C3380CC4-5D6E-409C-BE32-E72D297353CC}">
              <c16:uniqueId val="{00000003-40CD-42CD-A7E3-DAC4B6686704}"/>
            </c:ext>
          </c:extLst>
        </c:ser>
        <c:dLbls>
          <c:showLegendKey val="0"/>
          <c:showVal val="0"/>
          <c:showCatName val="0"/>
          <c:showSerName val="0"/>
          <c:showPercent val="0"/>
          <c:showBubbleSize val="0"/>
        </c:dLbls>
        <c:gapWidth val="50"/>
        <c:overlap val="100"/>
        <c:axId val="-2125885544"/>
        <c:axId val="-2125881720"/>
      </c:barChart>
      <c:catAx>
        <c:axId val="-2125885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b"/>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Gill Sans MT" panose="020B0502020104020203" pitchFamily="34" charset="0"/>
                <a:ea typeface="+mn-ea"/>
                <a:cs typeface="+mn-cs"/>
              </a:defRPr>
            </a:pPr>
            <a:r>
              <a:rPr lang="en-US" sz="2400" dirty="0">
                <a:solidFill>
                  <a:schemeClr val="tx1"/>
                </a:solidFill>
                <a:latin typeface="Gill Sans MT" panose="020B0502020104020203" pitchFamily="34" charset="0"/>
              </a:rPr>
              <a:t>PRESIDENTIAL BALLOT</a:t>
            </a:r>
          </a:p>
        </c:rich>
      </c:tx>
      <c:layout>
        <c:manualLayout>
          <c:xMode val="edge"/>
          <c:yMode val="edge"/>
          <c:x val="0.20595287564361245"/>
          <c:y val="2.9391488863185232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Gill Sans MT" panose="020B0502020104020203" pitchFamily="34" charset="0"/>
              <a:ea typeface="+mn-ea"/>
              <a:cs typeface="+mn-cs"/>
            </a:defRPr>
          </a:pPr>
          <a:endParaRPr lang="en-US"/>
        </a:p>
      </c:txPr>
    </c:title>
    <c:autoTitleDeleted val="0"/>
    <c:plotArea>
      <c:layout>
        <c:manualLayout>
          <c:layoutTarget val="inner"/>
          <c:xMode val="edge"/>
          <c:yMode val="edge"/>
          <c:x val="0.39738459423506906"/>
          <c:y val="0.1979275739910536"/>
          <c:w val="0.56465532926577799"/>
          <c:h val="0.80207242600894646"/>
        </c:manualLayout>
      </c:layout>
      <c:barChart>
        <c:barDir val="bar"/>
        <c:grouping val="clustered"/>
        <c:varyColors val="0"/>
        <c:ser>
          <c:idx val="0"/>
          <c:order val="0"/>
          <c:tx>
            <c:strRef>
              <c:f>Sheet1!$B$1</c:f>
              <c:strCache>
                <c:ptCount val="1"/>
                <c:pt idx="0">
                  <c:v>Sales</c:v>
                </c:pt>
              </c:strCache>
            </c:strRef>
          </c:tx>
          <c:spPr>
            <a:solidFill>
              <a:srgbClr val="5B9BD5"/>
            </a:solidFill>
            <a:ln w="19050">
              <a:noFill/>
            </a:ln>
            <a:effectLst/>
          </c:spPr>
          <c:invertIfNegative val="0"/>
          <c:dPt>
            <c:idx val="0"/>
            <c:invertIfNegative val="0"/>
            <c:bubble3D val="0"/>
            <c:spPr>
              <a:solidFill>
                <a:srgbClr val="C00000"/>
              </a:solidFill>
              <a:ln w="19050">
                <a:noFill/>
              </a:ln>
              <a:effectLst/>
            </c:spPr>
            <c:extLst>
              <c:ext xmlns:c16="http://schemas.microsoft.com/office/drawing/2014/chart" uri="{C3380CC4-5D6E-409C-BE32-E72D297353CC}">
                <c16:uniqueId val="{00000001-9719-4716-9B4E-9F3E479C55D4}"/>
              </c:ext>
            </c:extLst>
          </c:dPt>
          <c:dPt>
            <c:idx val="1"/>
            <c:invertIfNegative val="0"/>
            <c:bubble3D val="0"/>
            <c:spPr>
              <a:solidFill>
                <a:srgbClr val="5B9BD5"/>
              </a:solidFill>
              <a:ln w="19050">
                <a:noFill/>
              </a:ln>
              <a:effectLst/>
            </c:spPr>
            <c:extLst>
              <c:ext xmlns:c16="http://schemas.microsoft.com/office/drawing/2014/chart" uri="{C3380CC4-5D6E-409C-BE32-E72D297353CC}">
                <c16:uniqueId val="{00000003-9719-4716-9B4E-9F3E479C55D4}"/>
              </c:ext>
            </c:extLst>
          </c:dPt>
          <c:dPt>
            <c:idx val="2"/>
            <c:invertIfNegative val="0"/>
            <c:bubble3D val="0"/>
            <c:spPr>
              <a:solidFill>
                <a:srgbClr val="FF7C80"/>
              </a:solidFill>
              <a:ln w="19050">
                <a:noFill/>
              </a:ln>
              <a:effectLst/>
            </c:spPr>
            <c:extLst>
              <c:ext xmlns:c16="http://schemas.microsoft.com/office/drawing/2014/chart" uri="{C3380CC4-5D6E-409C-BE32-E72D297353CC}">
                <c16:uniqueId val="{00000005-9719-4716-9B4E-9F3E479C55D4}"/>
              </c:ext>
            </c:extLst>
          </c:dPt>
          <c:dPt>
            <c:idx val="3"/>
            <c:invertIfNegative val="0"/>
            <c:bubble3D val="0"/>
            <c:spPr>
              <a:solidFill>
                <a:schemeClr val="bg1">
                  <a:lumMod val="50000"/>
                </a:schemeClr>
              </a:solidFill>
              <a:ln w="19050">
                <a:noFill/>
              </a:ln>
              <a:effectLst/>
            </c:spPr>
            <c:extLst>
              <c:ext xmlns:c16="http://schemas.microsoft.com/office/drawing/2014/chart" uri="{C3380CC4-5D6E-409C-BE32-E72D297353CC}">
                <c16:uniqueId val="{00000007-9719-4716-9B4E-9F3E479C55D4}"/>
              </c:ext>
            </c:extLst>
          </c:dPt>
          <c:dLbls>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19-4716-9B4E-9F3E479C55D4}"/>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19-4716-9B4E-9F3E479C55D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Donald Trump</c:v>
                </c:pt>
                <c:pt idx="1">
                  <c:v>Kamala Harris</c:v>
                </c:pt>
                <c:pt idx="2">
                  <c:v>Other </c:v>
                </c:pt>
                <c:pt idx="3">
                  <c:v>Undecided</c:v>
                </c:pt>
              </c:strCache>
            </c:strRef>
          </c:cat>
          <c:val>
            <c:numRef>
              <c:f>Sheet1!$B$2:$B$5</c:f>
              <c:numCache>
                <c:formatCode>0%</c:formatCode>
                <c:ptCount val="4"/>
                <c:pt idx="0">
                  <c:v>0.42</c:v>
                </c:pt>
                <c:pt idx="1">
                  <c:v>0.53</c:v>
                </c:pt>
                <c:pt idx="2">
                  <c:v>0.01</c:v>
                </c:pt>
                <c:pt idx="3">
                  <c:v>0.04</c:v>
                </c:pt>
              </c:numCache>
            </c:numRef>
          </c:val>
          <c:extLst>
            <c:ext xmlns:c16="http://schemas.microsoft.com/office/drawing/2014/chart" uri="{C3380CC4-5D6E-409C-BE32-E72D297353CC}">
              <c16:uniqueId val="{00000008-9719-4716-9B4E-9F3E479C55D4}"/>
            </c:ext>
          </c:extLst>
        </c:ser>
        <c:dLbls>
          <c:showLegendKey val="0"/>
          <c:showVal val="0"/>
          <c:showCatName val="0"/>
          <c:showSerName val="0"/>
          <c:showPercent val="0"/>
          <c:showBubbleSize val="0"/>
        </c:dLbls>
        <c:gapWidth val="50"/>
        <c:axId val="269513872"/>
        <c:axId val="269514528"/>
      </c:barChart>
      <c:valAx>
        <c:axId val="269514528"/>
        <c:scaling>
          <c:orientation val="minMax"/>
          <c:max val="0.55000000000000004"/>
        </c:scaling>
        <c:delete val="1"/>
        <c:axPos val="t"/>
        <c:numFmt formatCode="0%" sourceLinked="1"/>
        <c:majorTickMark val="out"/>
        <c:minorTickMark val="none"/>
        <c:tickLblPos val="nextTo"/>
        <c:crossAx val="269513872"/>
        <c:crosses val="autoZero"/>
        <c:crossBetween val="between"/>
      </c:valAx>
      <c:catAx>
        <c:axId val="269513872"/>
        <c:scaling>
          <c:orientation val="maxMin"/>
        </c:scaling>
        <c:delete val="0"/>
        <c:axPos val="l"/>
        <c:numFmt formatCode="0.0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2000" b="0" i="0" u="none" strike="noStrike" kern="1200" baseline="0">
                <a:solidFill>
                  <a:schemeClr val="tx1"/>
                </a:solidFill>
                <a:latin typeface="Gill Sans MT" panose="020B0502020104020203" pitchFamily="34" charset="0"/>
                <a:ea typeface="+mn-ea"/>
                <a:cs typeface="+mn-cs"/>
              </a:defRPr>
            </a:pPr>
            <a:endParaRPr lang="en-US"/>
          </a:p>
        </c:txPr>
        <c:crossAx val="269514528"/>
        <c:crosses val="autoZero"/>
        <c:auto val="0"/>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7030A0"/>
                </a:solidFill>
                <a:latin typeface="Gill Sans MT" panose="020B0502020104020203" pitchFamily="34" charset="0"/>
                <a:ea typeface="+mn-ea"/>
                <a:cs typeface="+mn-cs"/>
              </a:defRPr>
            </a:pPr>
            <a:r>
              <a:rPr lang="en-US" sz="2400" dirty="0">
                <a:solidFill>
                  <a:srgbClr val="7030A0"/>
                </a:solidFill>
                <a:latin typeface="Gill Sans MT" panose="020B0502020104020203" pitchFamily="34" charset="0"/>
              </a:rPr>
              <a:t>UNAFFILIATED</a:t>
            </a:r>
            <a:r>
              <a:rPr lang="en-US" sz="2400" baseline="0" dirty="0">
                <a:solidFill>
                  <a:srgbClr val="7030A0"/>
                </a:solidFill>
                <a:latin typeface="Gill Sans MT" panose="020B0502020104020203" pitchFamily="34" charset="0"/>
              </a:rPr>
              <a:t> VOTER</a:t>
            </a:r>
            <a:r>
              <a:rPr lang="en-US" sz="2400" dirty="0">
                <a:solidFill>
                  <a:srgbClr val="7030A0"/>
                </a:solidFill>
                <a:latin typeface="Gill Sans MT" panose="020B0502020104020203" pitchFamily="34" charset="0"/>
              </a:rPr>
              <a:t>S</a:t>
            </a:r>
          </a:p>
        </c:rich>
      </c:tx>
      <c:layout>
        <c:manualLayout>
          <c:xMode val="edge"/>
          <c:yMode val="edge"/>
          <c:x val="0.27784274006056858"/>
          <c:y val="2.9391492809793911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rgbClr val="7030A0"/>
              </a:solidFill>
              <a:latin typeface="Gill Sans MT" panose="020B0502020104020203" pitchFamily="34" charset="0"/>
              <a:ea typeface="+mn-ea"/>
              <a:cs typeface="+mn-cs"/>
            </a:defRPr>
          </a:pPr>
          <a:endParaRPr lang="en-US"/>
        </a:p>
      </c:txPr>
    </c:title>
    <c:autoTitleDeleted val="0"/>
    <c:plotArea>
      <c:layout>
        <c:manualLayout>
          <c:layoutTarget val="inner"/>
          <c:xMode val="edge"/>
          <c:yMode val="edge"/>
          <c:x val="0.39995208694702883"/>
          <c:y val="0.29870149192294548"/>
          <c:w val="0.56465532926577799"/>
          <c:h val="0.70129850807705452"/>
        </c:manualLayout>
      </c:layout>
      <c:barChart>
        <c:barDir val="bar"/>
        <c:grouping val="clustered"/>
        <c:varyColors val="0"/>
        <c:ser>
          <c:idx val="0"/>
          <c:order val="0"/>
          <c:tx>
            <c:strRef>
              <c:f>Sheet1!$B$1</c:f>
              <c:strCache>
                <c:ptCount val="1"/>
                <c:pt idx="0">
                  <c:v>Sales</c:v>
                </c:pt>
              </c:strCache>
            </c:strRef>
          </c:tx>
          <c:spPr>
            <a:solidFill>
              <a:srgbClr val="5B9BD5"/>
            </a:solidFill>
            <a:ln w="19050">
              <a:noFill/>
            </a:ln>
            <a:effectLst/>
          </c:spPr>
          <c:invertIfNegative val="0"/>
          <c:dPt>
            <c:idx val="0"/>
            <c:invertIfNegative val="0"/>
            <c:bubble3D val="0"/>
            <c:spPr>
              <a:solidFill>
                <a:srgbClr val="C00000"/>
              </a:solidFill>
              <a:ln w="19050">
                <a:noFill/>
              </a:ln>
              <a:effectLst/>
            </c:spPr>
            <c:extLst>
              <c:ext xmlns:c16="http://schemas.microsoft.com/office/drawing/2014/chart" uri="{C3380CC4-5D6E-409C-BE32-E72D297353CC}">
                <c16:uniqueId val="{00000001-7CE2-4E5D-865E-24634E96CA86}"/>
              </c:ext>
            </c:extLst>
          </c:dPt>
          <c:dPt>
            <c:idx val="1"/>
            <c:invertIfNegative val="0"/>
            <c:bubble3D val="0"/>
            <c:spPr>
              <a:solidFill>
                <a:srgbClr val="5B9BD5"/>
              </a:solidFill>
              <a:ln w="19050">
                <a:noFill/>
              </a:ln>
              <a:effectLst/>
            </c:spPr>
            <c:extLst>
              <c:ext xmlns:c16="http://schemas.microsoft.com/office/drawing/2014/chart" uri="{C3380CC4-5D6E-409C-BE32-E72D297353CC}">
                <c16:uniqueId val="{00000003-7CE2-4E5D-865E-24634E96CA86}"/>
              </c:ext>
            </c:extLst>
          </c:dPt>
          <c:dPt>
            <c:idx val="2"/>
            <c:invertIfNegative val="0"/>
            <c:bubble3D val="0"/>
            <c:spPr>
              <a:solidFill>
                <a:srgbClr val="FF7C80"/>
              </a:solidFill>
              <a:ln w="19050">
                <a:noFill/>
              </a:ln>
              <a:effectLst/>
            </c:spPr>
            <c:extLst>
              <c:ext xmlns:c16="http://schemas.microsoft.com/office/drawing/2014/chart" uri="{C3380CC4-5D6E-409C-BE32-E72D297353CC}">
                <c16:uniqueId val="{00000005-7CE2-4E5D-865E-24634E96CA86}"/>
              </c:ext>
            </c:extLst>
          </c:dPt>
          <c:dPt>
            <c:idx val="3"/>
            <c:invertIfNegative val="0"/>
            <c:bubble3D val="0"/>
            <c:spPr>
              <a:solidFill>
                <a:schemeClr val="bg1">
                  <a:lumMod val="50000"/>
                </a:schemeClr>
              </a:solidFill>
              <a:ln w="19050">
                <a:noFill/>
              </a:ln>
              <a:effectLst/>
            </c:spPr>
            <c:extLst>
              <c:ext xmlns:c16="http://schemas.microsoft.com/office/drawing/2014/chart" uri="{C3380CC4-5D6E-409C-BE32-E72D297353CC}">
                <c16:uniqueId val="{00000007-7CE2-4E5D-865E-24634E96CA86}"/>
              </c:ext>
            </c:extLst>
          </c:dPt>
          <c:dLbls>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E2-4E5D-865E-24634E96CA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Donald Trump</c:v>
                </c:pt>
                <c:pt idx="1">
                  <c:v>Kamala Harris</c:v>
                </c:pt>
                <c:pt idx="2">
                  <c:v>Other </c:v>
                </c:pt>
                <c:pt idx="3">
                  <c:v>Undecided</c:v>
                </c:pt>
              </c:strCache>
            </c:strRef>
          </c:cat>
          <c:val>
            <c:numRef>
              <c:f>Sheet1!$B$2:$B$5</c:f>
              <c:numCache>
                <c:formatCode>0%</c:formatCode>
                <c:ptCount val="4"/>
                <c:pt idx="0">
                  <c:v>0.43</c:v>
                </c:pt>
                <c:pt idx="1">
                  <c:v>0.47</c:v>
                </c:pt>
                <c:pt idx="2">
                  <c:v>0.02</c:v>
                </c:pt>
                <c:pt idx="3">
                  <c:v>0.08</c:v>
                </c:pt>
              </c:numCache>
            </c:numRef>
          </c:val>
          <c:extLst>
            <c:ext xmlns:c16="http://schemas.microsoft.com/office/drawing/2014/chart" uri="{C3380CC4-5D6E-409C-BE32-E72D297353CC}">
              <c16:uniqueId val="{00000008-7CE2-4E5D-865E-24634E96CA86}"/>
            </c:ext>
          </c:extLst>
        </c:ser>
        <c:dLbls>
          <c:showLegendKey val="0"/>
          <c:showVal val="0"/>
          <c:showCatName val="0"/>
          <c:showSerName val="0"/>
          <c:showPercent val="0"/>
          <c:showBubbleSize val="0"/>
        </c:dLbls>
        <c:gapWidth val="50"/>
        <c:axId val="269513872"/>
        <c:axId val="269514528"/>
      </c:barChart>
      <c:valAx>
        <c:axId val="269514528"/>
        <c:scaling>
          <c:orientation val="minMax"/>
          <c:max val="0.60000000000000009"/>
        </c:scaling>
        <c:delete val="1"/>
        <c:axPos val="t"/>
        <c:numFmt formatCode="0%" sourceLinked="1"/>
        <c:majorTickMark val="out"/>
        <c:minorTickMark val="none"/>
        <c:tickLblPos val="nextTo"/>
        <c:crossAx val="269513872"/>
        <c:crosses val="autoZero"/>
        <c:crossBetween val="between"/>
      </c:valAx>
      <c:catAx>
        <c:axId val="269513872"/>
        <c:scaling>
          <c:orientation val="maxMin"/>
        </c:scaling>
        <c:delete val="0"/>
        <c:axPos val="l"/>
        <c:numFmt formatCode="0.0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2000" b="0" i="0" u="none" strike="noStrike" kern="1200" baseline="0">
                <a:solidFill>
                  <a:schemeClr val="tx1"/>
                </a:solidFill>
                <a:latin typeface="Gill Sans MT" panose="020B0502020104020203" pitchFamily="34" charset="0"/>
                <a:ea typeface="+mn-ea"/>
                <a:cs typeface="+mn-cs"/>
              </a:defRPr>
            </a:pPr>
            <a:endParaRPr lang="en-US"/>
          </a:p>
        </c:txPr>
        <c:crossAx val="269514528"/>
        <c:crosses val="autoZero"/>
        <c:auto val="0"/>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00B050"/>
                </a:solidFill>
                <a:latin typeface="Gill Sans MT" panose="020B0502020104020203" pitchFamily="34" charset="0"/>
                <a:ea typeface="+mn-ea"/>
                <a:cs typeface="+mn-cs"/>
              </a:defRPr>
            </a:pPr>
            <a:r>
              <a:rPr lang="en-US" sz="2400" dirty="0">
                <a:solidFill>
                  <a:srgbClr val="00B050"/>
                </a:solidFill>
                <a:latin typeface="Gill Sans MT" panose="020B0502020104020203" pitchFamily="34" charset="0"/>
              </a:rPr>
              <a:t>SWING VOTERS</a:t>
            </a:r>
          </a:p>
        </c:rich>
      </c:tx>
      <c:layout>
        <c:manualLayout>
          <c:xMode val="edge"/>
          <c:yMode val="edge"/>
          <c:x val="0.27270775463664926"/>
          <c:y val="2.9391620970337599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rgbClr val="00B050"/>
              </a:solidFill>
              <a:latin typeface="Gill Sans MT" panose="020B0502020104020203" pitchFamily="34" charset="0"/>
              <a:ea typeface="+mn-ea"/>
              <a:cs typeface="+mn-cs"/>
            </a:defRPr>
          </a:pPr>
          <a:endParaRPr lang="en-US"/>
        </a:p>
      </c:txPr>
    </c:title>
    <c:autoTitleDeleted val="0"/>
    <c:plotArea>
      <c:layout>
        <c:manualLayout>
          <c:layoutTarget val="inner"/>
          <c:xMode val="edge"/>
          <c:yMode val="edge"/>
          <c:x val="0.39995208694702883"/>
          <c:y val="0.29870149192294548"/>
          <c:w val="0.56465532926577799"/>
          <c:h val="0.70129850807705452"/>
        </c:manualLayout>
      </c:layout>
      <c:barChart>
        <c:barDir val="bar"/>
        <c:grouping val="clustered"/>
        <c:varyColors val="0"/>
        <c:ser>
          <c:idx val="0"/>
          <c:order val="0"/>
          <c:tx>
            <c:strRef>
              <c:f>Sheet1!$B$1</c:f>
              <c:strCache>
                <c:ptCount val="1"/>
                <c:pt idx="0">
                  <c:v>Sales</c:v>
                </c:pt>
              </c:strCache>
            </c:strRef>
          </c:tx>
          <c:spPr>
            <a:solidFill>
              <a:srgbClr val="5B9BD5"/>
            </a:solidFill>
            <a:ln w="19050">
              <a:noFill/>
            </a:ln>
            <a:effectLst/>
          </c:spPr>
          <c:invertIfNegative val="0"/>
          <c:dPt>
            <c:idx val="0"/>
            <c:invertIfNegative val="0"/>
            <c:bubble3D val="0"/>
            <c:spPr>
              <a:solidFill>
                <a:srgbClr val="C00000"/>
              </a:solidFill>
              <a:ln w="19050">
                <a:noFill/>
              </a:ln>
              <a:effectLst/>
            </c:spPr>
            <c:extLst>
              <c:ext xmlns:c16="http://schemas.microsoft.com/office/drawing/2014/chart" uri="{C3380CC4-5D6E-409C-BE32-E72D297353CC}">
                <c16:uniqueId val="{00000001-5327-4068-8504-C8414BAF6A8D}"/>
              </c:ext>
            </c:extLst>
          </c:dPt>
          <c:dPt>
            <c:idx val="1"/>
            <c:invertIfNegative val="0"/>
            <c:bubble3D val="0"/>
            <c:spPr>
              <a:solidFill>
                <a:srgbClr val="5B9BD5"/>
              </a:solidFill>
              <a:ln w="19050">
                <a:noFill/>
              </a:ln>
              <a:effectLst/>
            </c:spPr>
            <c:extLst>
              <c:ext xmlns:c16="http://schemas.microsoft.com/office/drawing/2014/chart" uri="{C3380CC4-5D6E-409C-BE32-E72D297353CC}">
                <c16:uniqueId val="{00000003-5327-4068-8504-C8414BAF6A8D}"/>
              </c:ext>
            </c:extLst>
          </c:dPt>
          <c:dPt>
            <c:idx val="2"/>
            <c:invertIfNegative val="0"/>
            <c:bubble3D val="0"/>
            <c:spPr>
              <a:solidFill>
                <a:srgbClr val="FF7C80"/>
              </a:solidFill>
              <a:ln w="19050">
                <a:noFill/>
              </a:ln>
              <a:effectLst/>
            </c:spPr>
            <c:extLst>
              <c:ext xmlns:c16="http://schemas.microsoft.com/office/drawing/2014/chart" uri="{C3380CC4-5D6E-409C-BE32-E72D297353CC}">
                <c16:uniqueId val="{00000005-5327-4068-8504-C8414BAF6A8D}"/>
              </c:ext>
            </c:extLst>
          </c:dPt>
          <c:dPt>
            <c:idx val="3"/>
            <c:invertIfNegative val="0"/>
            <c:bubble3D val="0"/>
            <c:spPr>
              <a:solidFill>
                <a:schemeClr val="bg1">
                  <a:lumMod val="50000"/>
                </a:schemeClr>
              </a:solidFill>
              <a:ln w="19050">
                <a:noFill/>
              </a:ln>
              <a:effectLst/>
            </c:spPr>
            <c:extLst>
              <c:ext xmlns:c16="http://schemas.microsoft.com/office/drawing/2014/chart" uri="{C3380CC4-5D6E-409C-BE32-E72D297353CC}">
                <c16:uniqueId val="{00000007-5327-4068-8504-C8414BAF6A8D}"/>
              </c:ext>
            </c:extLst>
          </c:dPt>
          <c:dLbls>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27-4068-8504-C8414BAF6A8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Donald Trump</c:v>
                </c:pt>
                <c:pt idx="1">
                  <c:v>Kamala Harris</c:v>
                </c:pt>
                <c:pt idx="2">
                  <c:v>Other </c:v>
                </c:pt>
                <c:pt idx="3">
                  <c:v>Undecided</c:v>
                </c:pt>
              </c:strCache>
            </c:strRef>
          </c:cat>
          <c:val>
            <c:numRef>
              <c:f>Sheet1!$B$2:$B$5</c:f>
              <c:numCache>
                <c:formatCode>0%</c:formatCode>
                <c:ptCount val="4"/>
                <c:pt idx="0">
                  <c:v>0.52</c:v>
                </c:pt>
                <c:pt idx="1">
                  <c:v>0.4</c:v>
                </c:pt>
                <c:pt idx="2">
                  <c:v>0.02</c:v>
                </c:pt>
                <c:pt idx="3">
                  <c:v>0.06</c:v>
                </c:pt>
              </c:numCache>
            </c:numRef>
          </c:val>
          <c:extLst>
            <c:ext xmlns:c16="http://schemas.microsoft.com/office/drawing/2014/chart" uri="{C3380CC4-5D6E-409C-BE32-E72D297353CC}">
              <c16:uniqueId val="{00000008-5327-4068-8504-C8414BAF6A8D}"/>
            </c:ext>
          </c:extLst>
        </c:ser>
        <c:dLbls>
          <c:showLegendKey val="0"/>
          <c:showVal val="0"/>
          <c:showCatName val="0"/>
          <c:showSerName val="0"/>
          <c:showPercent val="0"/>
          <c:showBubbleSize val="0"/>
        </c:dLbls>
        <c:gapWidth val="50"/>
        <c:axId val="269513872"/>
        <c:axId val="269514528"/>
      </c:barChart>
      <c:valAx>
        <c:axId val="269514528"/>
        <c:scaling>
          <c:orientation val="minMax"/>
          <c:max val="0.60000000000000009"/>
        </c:scaling>
        <c:delete val="1"/>
        <c:axPos val="t"/>
        <c:numFmt formatCode="0%" sourceLinked="1"/>
        <c:majorTickMark val="out"/>
        <c:minorTickMark val="none"/>
        <c:tickLblPos val="nextTo"/>
        <c:crossAx val="269513872"/>
        <c:crosses val="autoZero"/>
        <c:crossBetween val="between"/>
      </c:valAx>
      <c:catAx>
        <c:axId val="269513872"/>
        <c:scaling>
          <c:orientation val="maxMin"/>
        </c:scaling>
        <c:delete val="0"/>
        <c:axPos val="l"/>
        <c:numFmt formatCode="0.0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2000" b="0" i="0" u="none" strike="noStrike" kern="1200" baseline="0">
                <a:solidFill>
                  <a:schemeClr val="tx1"/>
                </a:solidFill>
                <a:latin typeface="Gill Sans MT" panose="020B0502020104020203" pitchFamily="34" charset="0"/>
                <a:ea typeface="+mn-ea"/>
                <a:cs typeface="+mn-cs"/>
              </a:defRPr>
            </a:pPr>
            <a:endParaRPr lang="en-US"/>
          </a:p>
        </c:txPr>
        <c:crossAx val="269514528"/>
        <c:crosses val="autoZero"/>
        <c:auto val="0"/>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04337697440955E-2"/>
          <c:y val="0"/>
          <c:w val="0.92838516331952636"/>
          <c:h val="0.83408575745136104"/>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C0-45B5-B444-8FC6A4F6D4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C0-45B5-B444-8FC6A4F6D4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4D-A744-9B51-0EDD63C7AA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84D-A744-9B51-0EDD63C7AA6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84D-A744-9B51-0EDD63C7AA6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18-29</c:v>
                </c:pt>
                <c:pt idx="1">
                  <c:v>30-39</c:v>
                </c:pt>
                <c:pt idx="2">
                  <c:v>40-49</c:v>
                </c:pt>
                <c:pt idx="3">
                  <c:v>50-64</c:v>
                </c:pt>
                <c:pt idx="4">
                  <c:v>65+</c:v>
                </c:pt>
              </c:strCache>
            </c:strRef>
          </c:cat>
          <c:val>
            <c:numRef>
              <c:f>Sheet1!$B$2:$B$6</c:f>
              <c:numCache>
                <c:formatCode>0%</c:formatCode>
                <c:ptCount val="5"/>
                <c:pt idx="0">
                  <c:v>0.08</c:v>
                </c:pt>
                <c:pt idx="1">
                  <c:v>0.14000000000000001</c:v>
                </c:pt>
                <c:pt idx="2">
                  <c:v>0.17</c:v>
                </c:pt>
                <c:pt idx="3">
                  <c:v>0.33</c:v>
                </c:pt>
                <c:pt idx="4">
                  <c:v>0.28000000000000003</c:v>
                </c:pt>
              </c:numCache>
            </c:numRef>
          </c:val>
          <c:extLst>
            <c:ext xmlns:c16="http://schemas.microsoft.com/office/drawing/2014/chart" uri="{C3380CC4-5D6E-409C-BE32-E72D297353CC}">
              <c16:uniqueId val="{00000004-90C0-45B5-B444-8FC6A4F6D48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81084314872343488"/>
          <c:y val="8.4699311854128406E-2"/>
          <c:w val="0.16744499538516214"/>
          <c:h val="0.73241874753779201"/>
        </c:manualLayout>
      </c:layout>
      <c:overlay val="0"/>
      <c:spPr>
        <a:noFill/>
        <a:ln>
          <a:noFill/>
        </a:ln>
        <a:effectLst/>
      </c:spPr>
      <c:txPr>
        <a:bodyPr rot="0" spcFirstLastPara="1" vertOverflow="ellipsis" vert="horz" wrap="square" anchor="b" anchorCtr="1"/>
        <a:lstStyle/>
        <a:p>
          <a:pPr>
            <a:defRPr sz="2000" b="0" i="0" u="none" strike="noStrike" kern="1200" baseline="0">
              <a:solidFill>
                <a:schemeClr val="tx1">
                  <a:lumMod val="65000"/>
                  <a:lumOff val="35000"/>
                </a:schemeClr>
              </a:solidFill>
              <a:latin typeface="Gill Sans MT Condensed" panose="020B0506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Gill Sans MT" panose="020B0502020104020203" pitchFamily="34" charset="0"/>
                <a:ea typeface="+mn-ea"/>
                <a:cs typeface="+mn-cs"/>
              </a:defRPr>
            </a:pPr>
            <a:r>
              <a:rPr lang="en-US" sz="2000" dirty="0">
                <a:solidFill>
                  <a:schemeClr val="tx1"/>
                </a:solidFill>
                <a:latin typeface="Gill Sans MT" panose="020B0502020104020203" pitchFamily="34" charset="0"/>
              </a:rPr>
              <a:t>GENERIC LEGISLATIVE BALLOT</a:t>
            </a:r>
          </a:p>
        </c:rich>
      </c:tx>
      <c:layout>
        <c:manualLayout>
          <c:xMode val="edge"/>
          <c:yMode val="edge"/>
          <c:x val="0.20595287564361245"/>
          <c:y val="2.9391488863185232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Gill Sans MT" panose="020B0502020104020203" pitchFamily="34" charset="0"/>
              <a:ea typeface="+mn-ea"/>
              <a:cs typeface="+mn-cs"/>
            </a:defRPr>
          </a:pPr>
          <a:endParaRPr lang="en-US"/>
        </a:p>
      </c:txPr>
    </c:title>
    <c:autoTitleDeleted val="0"/>
    <c:plotArea>
      <c:layout>
        <c:manualLayout>
          <c:layoutTarget val="inner"/>
          <c:xMode val="edge"/>
          <c:yMode val="edge"/>
          <c:x val="0.39738459423506906"/>
          <c:y val="0.1979275739910536"/>
          <c:w val="0.56465532926577799"/>
          <c:h val="0.80207242600894646"/>
        </c:manualLayout>
      </c:layout>
      <c:barChart>
        <c:barDir val="bar"/>
        <c:grouping val="clustered"/>
        <c:varyColors val="0"/>
        <c:ser>
          <c:idx val="0"/>
          <c:order val="0"/>
          <c:tx>
            <c:strRef>
              <c:f>Sheet1!$B$1</c:f>
              <c:strCache>
                <c:ptCount val="1"/>
                <c:pt idx="0">
                  <c:v>Sales</c:v>
                </c:pt>
              </c:strCache>
            </c:strRef>
          </c:tx>
          <c:spPr>
            <a:solidFill>
              <a:srgbClr val="5B9BD5"/>
            </a:solidFill>
            <a:ln w="19050">
              <a:noFill/>
            </a:ln>
            <a:effectLst/>
          </c:spPr>
          <c:invertIfNegative val="0"/>
          <c:dPt>
            <c:idx val="0"/>
            <c:invertIfNegative val="0"/>
            <c:bubble3D val="0"/>
            <c:spPr>
              <a:solidFill>
                <a:srgbClr val="C00000"/>
              </a:solidFill>
              <a:ln w="19050">
                <a:noFill/>
              </a:ln>
              <a:effectLst/>
            </c:spPr>
            <c:extLst>
              <c:ext xmlns:c16="http://schemas.microsoft.com/office/drawing/2014/chart" uri="{C3380CC4-5D6E-409C-BE32-E72D297353CC}">
                <c16:uniqueId val="{00000001-51DF-433A-A08F-21CE732FA118}"/>
              </c:ext>
            </c:extLst>
          </c:dPt>
          <c:dPt>
            <c:idx val="1"/>
            <c:invertIfNegative val="0"/>
            <c:bubble3D val="0"/>
            <c:spPr>
              <a:solidFill>
                <a:srgbClr val="5B9BD5"/>
              </a:solidFill>
              <a:ln w="19050">
                <a:noFill/>
              </a:ln>
              <a:effectLst/>
            </c:spPr>
            <c:extLst>
              <c:ext xmlns:c16="http://schemas.microsoft.com/office/drawing/2014/chart" uri="{C3380CC4-5D6E-409C-BE32-E72D297353CC}">
                <c16:uniqueId val="{00000003-51DF-433A-A08F-21CE732FA118}"/>
              </c:ext>
            </c:extLst>
          </c:dPt>
          <c:dPt>
            <c:idx val="2"/>
            <c:invertIfNegative val="0"/>
            <c:bubble3D val="0"/>
            <c:spPr>
              <a:solidFill>
                <a:srgbClr val="7F7F7F"/>
              </a:solidFill>
              <a:ln w="19050">
                <a:noFill/>
              </a:ln>
              <a:effectLst/>
            </c:spPr>
            <c:extLst>
              <c:ext xmlns:c16="http://schemas.microsoft.com/office/drawing/2014/chart" uri="{C3380CC4-5D6E-409C-BE32-E72D297353CC}">
                <c16:uniqueId val="{00000005-51DF-433A-A08F-21CE732FA118}"/>
              </c:ext>
            </c:extLst>
          </c:dPt>
          <c:dLbls>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DF-433A-A08F-21CE732FA11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 Candidate</c:v>
                </c:pt>
                <c:pt idx="1">
                  <c:v>DEM Candidate</c:v>
                </c:pt>
                <c:pt idx="2">
                  <c:v>Don't Know</c:v>
                </c:pt>
              </c:strCache>
            </c:strRef>
          </c:cat>
          <c:val>
            <c:numRef>
              <c:f>Sheet1!$B$2:$B$4</c:f>
              <c:numCache>
                <c:formatCode>0%</c:formatCode>
                <c:ptCount val="3"/>
                <c:pt idx="0">
                  <c:v>0.39</c:v>
                </c:pt>
                <c:pt idx="1">
                  <c:v>0.53</c:v>
                </c:pt>
                <c:pt idx="2">
                  <c:v>7.0000000000000007E-2</c:v>
                </c:pt>
              </c:numCache>
            </c:numRef>
          </c:val>
          <c:extLst>
            <c:ext xmlns:c16="http://schemas.microsoft.com/office/drawing/2014/chart" uri="{C3380CC4-5D6E-409C-BE32-E72D297353CC}">
              <c16:uniqueId val="{00000008-51DF-433A-A08F-21CE732FA118}"/>
            </c:ext>
          </c:extLst>
        </c:ser>
        <c:dLbls>
          <c:showLegendKey val="0"/>
          <c:showVal val="0"/>
          <c:showCatName val="0"/>
          <c:showSerName val="0"/>
          <c:showPercent val="0"/>
          <c:showBubbleSize val="0"/>
        </c:dLbls>
        <c:gapWidth val="50"/>
        <c:axId val="269513872"/>
        <c:axId val="269514528"/>
      </c:barChart>
      <c:valAx>
        <c:axId val="269514528"/>
        <c:scaling>
          <c:orientation val="minMax"/>
          <c:max val="0.55000000000000004"/>
        </c:scaling>
        <c:delete val="1"/>
        <c:axPos val="t"/>
        <c:numFmt formatCode="0%" sourceLinked="1"/>
        <c:majorTickMark val="out"/>
        <c:minorTickMark val="none"/>
        <c:tickLblPos val="nextTo"/>
        <c:crossAx val="269513872"/>
        <c:crosses val="autoZero"/>
        <c:crossBetween val="between"/>
      </c:valAx>
      <c:catAx>
        <c:axId val="269513872"/>
        <c:scaling>
          <c:orientation val="maxMin"/>
        </c:scaling>
        <c:delete val="0"/>
        <c:axPos val="l"/>
        <c:numFmt formatCode="0.0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2000" b="0" i="0" u="none" strike="noStrike" kern="1200" baseline="0">
                <a:solidFill>
                  <a:schemeClr val="tx1"/>
                </a:solidFill>
                <a:latin typeface="Gill Sans MT" panose="020B0502020104020203" pitchFamily="34" charset="0"/>
                <a:ea typeface="+mn-ea"/>
                <a:cs typeface="+mn-cs"/>
              </a:defRPr>
            </a:pPr>
            <a:endParaRPr lang="en-US"/>
          </a:p>
        </c:txPr>
        <c:crossAx val="269514528"/>
        <c:crosses val="autoZero"/>
        <c:auto val="0"/>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7030A0"/>
                </a:solidFill>
                <a:latin typeface="Gill Sans MT" panose="020B0502020104020203" pitchFamily="34" charset="0"/>
                <a:ea typeface="+mn-ea"/>
                <a:cs typeface="+mn-cs"/>
              </a:defRPr>
            </a:pPr>
            <a:r>
              <a:rPr lang="en-US" sz="2400" dirty="0">
                <a:solidFill>
                  <a:srgbClr val="7030A0"/>
                </a:solidFill>
                <a:latin typeface="Gill Sans MT" panose="020B0502020104020203" pitchFamily="34" charset="0"/>
              </a:rPr>
              <a:t>UNAFFILIATED</a:t>
            </a:r>
            <a:r>
              <a:rPr lang="en-US" sz="2400" baseline="0" dirty="0">
                <a:solidFill>
                  <a:srgbClr val="7030A0"/>
                </a:solidFill>
                <a:latin typeface="Gill Sans MT" panose="020B0502020104020203" pitchFamily="34" charset="0"/>
              </a:rPr>
              <a:t> VOTER</a:t>
            </a:r>
            <a:r>
              <a:rPr lang="en-US" sz="2400" dirty="0">
                <a:solidFill>
                  <a:srgbClr val="7030A0"/>
                </a:solidFill>
                <a:latin typeface="Gill Sans MT" panose="020B0502020104020203" pitchFamily="34" charset="0"/>
              </a:rPr>
              <a:t>S</a:t>
            </a:r>
          </a:p>
        </c:rich>
      </c:tx>
      <c:layout>
        <c:manualLayout>
          <c:xMode val="edge"/>
          <c:yMode val="edge"/>
          <c:x val="0.27784274006056858"/>
          <c:y val="2.9391492809793911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rgbClr val="7030A0"/>
              </a:solidFill>
              <a:latin typeface="Gill Sans MT" panose="020B0502020104020203" pitchFamily="34" charset="0"/>
              <a:ea typeface="+mn-ea"/>
              <a:cs typeface="+mn-cs"/>
            </a:defRPr>
          </a:pPr>
          <a:endParaRPr lang="en-US"/>
        </a:p>
      </c:txPr>
    </c:title>
    <c:autoTitleDeleted val="0"/>
    <c:plotArea>
      <c:layout>
        <c:manualLayout>
          <c:layoutTarget val="inner"/>
          <c:xMode val="edge"/>
          <c:yMode val="edge"/>
          <c:x val="0.39995208694702883"/>
          <c:y val="0.29870149192294548"/>
          <c:w val="0.56465532926577799"/>
          <c:h val="0.70129850807705452"/>
        </c:manualLayout>
      </c:layout>
      <c:barChart>
        <c:barDir val="bar"/>
        <c:grouping val="clustered"/>
        <c:varyColors val="0"/>
        <c:ser>
          <c:idx val="0"/>
          <c:order val="0"/>
          <c:tx>
            <c:strRef>
              <c:f>Sheet1!$B$1</c:f>
              <c:strCache>
                <c:ptCount val="1"/>
                <c:pt idx="0">
                  <c:v>Sales</c:v>
                </c:pt>
              </c:strCache>
            </c:strRef>
          </c:tx>
          <c:spPr>
            <a:solidFill>
              <a:srgbClr val="5B9BD5"/>
            </a:solidFill>
            <a:ln w="19050">
              <a:noFill/>
            </a:ln>
            <a:effectLst/>
          </c:spPr>
          <c:invertIfNegative val="0"/>
          <c:dPt>
            <c:idx val="0"/>
            <c:invertIfNegative val="0"/>
            <c:bubble3D val="0"/>
            <c:spPr>
              <a:solidFill>
                <a:srgbClr val="C00000"/>
              </a:solidFill>
              <a:ln w="19050">
                <a:noFill/>
              </a:ln>
              <a:effectLst/>
            </c:spPr>
            <c:extLst>
              <c:ext xmlns:c16="http://schemas.microsoft.com/office/drawing/2014/chart" uri="{C3380CC4-5D6E-409C-BE32-E72D297353CC}">
                <c16:uniqueId val="{00000001-4577-405C-8F5E-42D5B39A8E61}"/>
              </c:ext>
            </c:extLst>
          </c:dPt>
          <c:dPt>
            <c:idx val="1"/>
            <c:invertIfNegative val="0"/>
            <c:bubble3D val="0"/>
            <c:spPr>
              <a:solidFill>
                <a:srgbClr val="5B9BD5"/>
              </a:solidFill>
              <a:ln w="19050">
                <a:noFill/>
              </a:ln>
              <a:effectLst/>
            </c:spPr>
            <c:extLst>
              <c:ext xmlns:c16="http://schemas.microsoft.com/office/drawing/2014/chart" uri="{C3380CC4-5D6E-409C-BE32-E72D297353CC}">
                <c16:uniqueId val="{00000003-4577-405C-8F5E-42D5B39A8E61}"/>
              </c:ext>
            </c:extLst>
          </c:dPt>
          <c:dPt>
            <c:idx val="2"/>
            <c:invertIfNegative val="0"/>
            <c:bubble3D val="0"/>
            <c:spPr>
              <a:solidFill>
                <a:srgbClr val="7F7F7F"/>
              </a:solidFill>
              <a:ln w="19050">
                <a:noFill/>
              </a:ln>
              <a:effectLst/>
            </c:spPr>
            <c:extLst>
              <c:ext xmlns:c16="http://schemas.microsoft.com/office/drawing/2014/chart" uri="{C3380CC4-5D6E-409C-BE32-E72D297353CC}">
                <c16:uniqueId val="{00000005-4577-405C-8F5E-42D5B39A8E6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 Candidate</c:v>
                </c:pt>
                <c:pt idx="1">
                  <c:v>DEM Candidate</c:v>
                </c:pt>
                <c:pt idx="2">
                  <c:v>Don't Know</c:v>
                </c:pt>
              </c:strCache>
            </c:strRef>
          </c:cat>
          <c:val>
            <c:numRef>
              <c:f>Sheet1!$B$2:$B$4</c:f>
              <c:numCache>
                <c:formatCode>0%</c:formatCode>
                <c:ptCount val="3"/>
                <c:pt idx="0">
                  <c:v>0.38</c:v>
                </c:pt>
                <c:pt idx="1">
                  <c:v>0.43</c:v>
                </c:pt>
                <c:pt idx="2">
                  <c:v>0.2</c:v>
                </c:pt>
              </c:numCache>
            </c:numRef>
          </c:val>
          <c:extLst>
            <c:ext xmlns:c16="http://schemas.microsoft.com/office/drawing/2014/chart" uri="{C3380CC4-5D6E-409C-BE32-E72D297353CC}">
              <c16:uniqueId val="{00000008-4577-405C-8F5E-42D5B39A8E61}"/>
            </c:ext>
          </c:extLst>
        </c:ser>
        <c:dLbls>
          <c:showLegendKey val="0"/>
          <c:showVal val="0"/>
          <c:showCatName val="0"/>
          <c:showSerName val="0"/>
          <c:showPercent val="0"/>
          <c:showBubbleSize val="0"/>
        </c:dLbls>
        <c:gapWidth val="50"/>
        <c:axId val="269513872"/>
        <c:axId val="269514528"/>
      </c:barChart>
      <c:valAx>
        <c:axId val="269514528"/>
        <c:scaling>
          <c:orientation val="minMax"/>
          <c:max val="0.5"/>
        </c:scaling>
        <c:delete val="1"/>
        <c:axPos val="t"/>
        <c:numFmt formatCode="0%" sourceLinked="1"/>
        <c:majorTickMark val="out"/>
        <c:minorTickMark val="none"/>
        <c:tickLblPos val="nextTo"/>
        <c:crossAx val="269513872"/>
        <c:crosses val="autoZero"/>
        <c:crossBetween val="between"/>
      </c:valAx>
      <c:catAx>
        <c:axId val="269513872"/>
        <c:scaling>
          <c:orientation val="maxMin"/>
        </c:scaling>
        <c:delete val="0"/>
        <c:axPos val="l"/>
        <c:numFmt formatCode="0.0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2000" b="0" i="0" u="none" strike="noStrike" kern="1200" baseline="0">
                <a:solidFill>
                  <a:schemeClr val="tx1"/>
                </a:solidFill>
                <a:latin typeface="Gill Sans MT" panose="020B0502020104020203" pitchFamily="34" charset="0"/>
                <a:ea typeface="+mn-ea"/>
                <a:cs typeface="+mn-cs"/>
              </a:defRPr>
            </a:pPr>
            <a:endParaRPr lang="en-US"/>
          </a:p>
        </c:txPr>
        <c:crossAx val="269514528"/>
        <c:crosses val="autoZero"/>
        <c:auto val="0"/>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00B050"/>
                </a:solidFill>
                <a:latin typeface="Gill Sans MT" panose="020B0502020104020203" pitchFamily="34" charset="0"/>
                <a:ea typeface="+mn-ea"/>
                <a:cs typeface="+mn-cs"/>
              </a:defRPr>
            </a:pPr>
            <a:r>
              <a:rPr lang="en-US" sz="2400" dirty="0">
                <a:solidFill>
                  <a:srgbClr val="00B050"/>
                </a:solidFill>
                <a:latin typeface="Gill Sans MT" panose="020B0502020104020203" pitchFamily="34" charset="0"/>
              </a:rPr>
              <a:t>SWING VOTERS</a:t>
            </a:r>
          </a:p>
        </c:rich>
      </c:tx>
      <c:layout>
        <c:manualLayout>
          <c:xMode val="edge"/>
          <c:yMode val="edge"/>
          <c:x val="0.27270775463664926"/>
          <c:y val="2.9391620970337599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rgbClr val="00B050"/>
              </a:solidFill>
              <a:latin typeface="Gill Sans MT" panose="020B0502020104020203" pitchFamily="34" charset="0"/>
              <a:ea typeface="+mn-ea"/>
              <a:cs typeface="+mn-cs"/>
            </a:defRPr>
          </a:pPr>
          <a:endParaRPr lang="en-US"/>
        </a:p>
      </c:txPr>
    </c:title>
    <c:autoTitleDeleted val="0"/>
    <c:plotArea>
      <c:layout>
        <c:manualLayout>
          <c:layoutTarget val="inner"/>
          <c:xMode val="edge"/>
          <c:yMode val="edge"/>
          <c:x val="0.39995208694702883"/>
          <c:y val="0.29870149192294548"/>
          <c:w val="0.56465532926577799"/>
          <c:h val="0.70129850807705452"/>
        </c:manualLayout>
      </c:layout>
      <c:barChart>
        <c:barDir val="bar"/>
        <c:grouping val="clustered"/>
        <c:varyColors val="0"/>
        <c:ser>
          <c:idx val="0"/>
          <c:order val="0"/>
          <c:tx>
            <c:strRef>
              <c:f>Sheet1!$B$1</c:f>
              <c:strCache>
                <c:ptCount val="1"/>
                <c:pt idx="0">
                  <c:v>Sales</c:v>
                </c:pt>
              </c:strCache>
            </c:strRef>
          </c:tx>
          <c:spPr>
            <a:solidFill>
              <a:srgbClr val="5B9BD5"/>
            </a:solidFill>
            <a:ln w="19050">
              <a:noFill/>
            </a:ln>
            <a:effectLst/>
          </c:spPr>
          <c:invertIfNegative val="0"/>
          <c:dPt>
            <c:idx val="0"/>
            <c:invertIfNegative val="0"/>
            <c:bubble3D val="0"/>
            <c:spPr>
              <a:solidFill>
                <a:srgbClr val="C00000"/>
              </a:solidFill>
              <a:ln w="19050">
                <a:noFill/>
              </a:ln>
              <a:effectLst/>
            </c:spPr>
            <c:extLst>
              <c:ext xmlns:c16="http://schemas.microsoft.com/office/drawing/2014/chart" uri="{C3380CC4-5D6E-409C-BE32-E72D297353CC}">
                <c16:uniqueId val="{00000001-4A38-40CD-94EE-A5C12CE8243F}"/>
              </c:ext>
            </c:extLst>
          </c:dPt>
          <c:dPt>
            <c:idx val="1"/>
            <c:invertIfNegative val="0"/>
            <c:bubble3D val="0"/>
            <c:spPr>
              <a:solidFill>
                <a:srgbClr val="5B9BD5"/>
              </a:solidFill>
              <a:ln w="19050">
                <a:noFill/>
              </a:ln>
              <a:effectLst/>
            </c:spPr>
            <c:extLst>
              <c:ext xmlns:c16="http://schemas.microsoft.com/office/drawing/2014/chart" uri="{C3380CC4-5D6E-409C-BE32-E72D297353CC}">
                <c16:uniqueId val="{00000003-4A38-40CD-94EE-A5C12CE8243F}"/>
              </c:ext>
            </c:extLst>
          </c:dPt>
          <c:dPt>
            <c:idx val="2"/>
            <c:invertIfNegative val="0"/>
            <c:bubble3D val="0"/>
            <c:spPr>
              <a:solidFill>
                <a:srgbClr val="7F7F7F"/>
              </a:solidFill>
              <a:ln w="19050">
                <a:noFill/>
              </a:ln>
              <a:effectLst/>
            </c:spPr>
            <c:extLst>
              <c:ext xmlns:c16="http://schemas.microsoft.com/office/drawing/2014/chart" uri="{C3380CC4-5D6E-409C-BE32-E72D297353CC}">
                <c16:uniqueId val="{00000005-4A38-40CD-94EE-A5C12CE8243F}"/>
              </c:ext>
            </c:extLst>
          </c:dPt>
          <c:dLbls>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4A38-40CD-94EE-A5C12CE8243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 Candidate</c:v>
                </c:pt>
                <c:pt idx="1">
                  <c:v>DEM Candidate</c:v>
                </c:pt>
                <c:pt idx="2">
                  <c:v>Don't Know</c:v>
                </c:pt>
              </c:strCache>
            </c:strRef>
          </c:cat>
          <c:val>
            <c:numRef>
              <c:f>Sheet1!$B$2:$B$4</c:f>
              <c:numCache>
                <c:formatCode>0%</c:formatCode>
                <c:ptCount val="3"/>
                <c:pt idx="0">
                  <c:v>0.33</c:v>
                </c:pt>
                <c:pt idx="1">
                  <c:v>0.45</c:v>
                </c:pt>
                <c:pt idx="2">
                  <c:v>0.22</c:v>
                </c:pt>
              </c:numCache>
            </c:numRef>
          </c:val>
          <c:extLst>
            <c:ext xmlns:c16="http://schemas.microsoft.com/office/drawing/2014/chart" uri="{C3380CC4-5D6E-409C-BE32-E72D297353CC}">
              <c16:uniqueId val="{00000008-4A38-40CD-94EE-A5C12CE8243F}"/>
            </c:ext>
          </c:extLst>
        </c:ser>
        <c:dLbls>
          <c:showLegendKey val="0"/>
          <c:showVal val="0"/>
          <c:showCatName val="0"/>
          <c:showSerName val="0"/>
          <c:showPercent val="0"/>
          <c:showBubbleSize val="0"/>
        </c:dLbls>
        <c:gapWidth val="50"/>
        <c:axId val="269513872"/>
        <c:axId val="269514528"/>
      </c:barChart>
      <c:valAx>
        <c:axId val="269514528"/>
        <c:scaling>
          <c:orientation val="minMax"/>
          <c:max val="0.5"/>
        </c:scaling>
        <c:delete val="1"/>
        <c:axPos val="t"/>
        <c:numFmt formatCode="0%" sourceLinked="1"/>
        <c:majorTickMark val="out"/>
        <c:minorTickMark val="none"/>
        <c:tickLblPos val="nextTo"/>
        <c:crossAx val="269513872"/>
        <c:crosses val="autoZero"/>
        <c:crossBetween val="between"/>
      </c:valAx>
      <c:catAx>
        <c:axId val="269513872"/>
        <c:scaling>
          <c:orientation val="maxMin"/>
        </c:scaling>
        <c:delete val="0"/>
        <c:axPos val="l"/>
        <c:numFmt formatCode="0.0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r">
              <a:defRPr sz="2000" b="0" i="0" u="none" strike="noStrike" kern="1200" baseline="0">
                <a:solidFill>
                  <a:schemeClr val="tx1"/>
                </a:solidFill>
                <a:latin typeface="Gill Sans MT" panose="020B0502020104020203" pitchFamily="34" charset="0"/>
                <a:ea typeface="+mn-ea"/>
                <a:cs typeface="+mn-cs"/>
              </a:defRPr>
            </a:pPr>
            <a:endParaRPr lang="en-US"/>
          </a:p>
        </c:txPr>
        <c:crossAx val="269514528"/>
        <c:crosses val="autoZero"/>
        <c:auto val="0"/>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1578426078804"/>
          <c:y val="6.9622307907459954E-3"/>
          <c:w val="0.694148540490377"/>
          <c:h val="0.83310150037959019"/>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210C-4757-A4B7-0A5C78F24C69}"/>
              </c:ext>
            </c:extLst>
          </c:dPt>
          <c:dPt>
            <c:idx val="1"/>
            <c:bubble3D val="0"/>
            <c:spPr>
              <a:solidFill>
                <a:srgbClr val="5B9BD5"/>
              </a:solidFill>
              <a:ln w="19050">
                <a:noFill/>
              </a:ln>
              <a:effectLst/>
            </c:spPr>
            <c:extLst>
              <c:ext xmlns:c16="http://schemas.microsoft.com/office/drawing/2014/chart" uri="{C3380CC4-5D6E-409C-BE32-E72D297353CC}">
                <c16:uniqueId val="{00000003-210C-4757-A4B7-0A5C78F24C69}"/>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210C-4757-A4B7-0A5C78F24C69}"/>
              </c:ext>
            </c:extLst>
          </c:dPt>
          <c:dPt>
            <c:idx val="3"/>
            <c:bubble3D val="0"/>
            <c:spPr>
              <a:solidFill>
                <a:srgbClr val="C00000"/>
              </a:solidFill>
              <a:ln w="19050">
                <a:noFill/>
              </a:ln>
              <a:effectLst/>
            </c:spPr>
            <c:extLst>
              <c:ext xmlns:c16="http://schemas.microsoft.com/office/drawing/2014/chart" uri="{C3380CC4-5D6E-409C-BE32-E72D297353CC}">
                <c16:uniqueId val="{00000007-210C-4757-A4B7-0A5C78F24C69}"/>
              </c:ext>
            </c:extLst>
          </c:dPt>
          <c:dLbls>
            <c:dLbl>
              <c:idx val="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1-210C-4757-A4B7-0A5C78F24C69}"/>
                </c:ext>
              </c:extLst>
            </c:dLbl>
            <c:dLbl>
              <c:idx val="1"/>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3-210C-4757-A4B7-0A5C78F24C69}"/>
                </c:ext>
              </c:extLst>
            </c:dLbl>
            <c:dLbl>
              <c:idx val="2"/>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5-210C-4757-A4B7-0A5C78F24C69}"/>
                </c:ext>
              </c:extLst>
            </c:dLbl>
            <c:dLbl>
              <c:idx val="3"/>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7-210C-4757-A4B7-0A5C78F24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Republican</c:v>
                </c:pt>
                <c:pt idx="1">
                  <c:v>Democrat</c:v>
                </c:pt>
                <c:pt idx="2">
                  <c:v>Don't know</c:v>
                </c:pt>
              </c:strCache>
            </c:strRef>
          </c:cat>
          <c:val>
            <c:numRef>
              <c:f>Sheet1!$B$2:$B$4</c:f>
              <c:numCache>
                <c:formatCode>General</c:formatCode>
                <c:ptCount val="3"/>
                <c:pt idx="0">
                  <c:v>35</c:v>
                </c:pt>
                <c:pt idx="1">
                  <c:v>54</c:v>
                </c:pt>
                <c:pt idx="2">
                  <c:v>11</c:v>
                </c:pt>
              </c:numCache>
            </c:numRef>
          </c:val>
          <c:extLst>
            <c:ext xmlns:c16="http://schemas.microsoft.com/office/drawing/2014/chart" uri="{C3380CC4-5D6E-409C-BE32-E72D297353CC}">
              <c16:uniqueId val="{00000008-210C-4757-A4B7-0A5C78F24C6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3114885923202941"/>
          <c:w val="1"/>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REP</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Sheet1!$B$2:$B$7</c:f>
              <c:numCache>
                <c:formatCode>0%</c:formatCode>
                <c:ptCount val="6"/>
                <c:pt idx="0">
                  <c:v>0.39</c:v>
                </c:pt>
                <c:pt idx="1">
                  <c:v>0.31</c:v>
                </c:pt>
                <c:pt idx="2">
                  <c:v>0.89</c:v>
                </c:pt>
                <c:pt idx="3">
                  <c:v>0.03</c:v>
                </c:pt>
                <c:pt idx="4">
                  <c:v>0.27</c:v>
                </c:pt>
                <c:pt idx="5">
                  <c:v>0.28999999999999998</c:v>
                </c:pt>
              </c:numCache>
            </c:numRef>
          </c:val>
          <c:extLst>
            <c:ext xmlns:c16="http://schemas.microsoft.com/office/drawing/2014/chart" uri="{C3380CC4-5D6E-409C-BE32-E72D297353CC}">
              <c16:uniqueId val="{00000000-5BB6-41F1-A44B-2D1B233E3FF4}"/>
            </c:ext>
          </c:extLst>
        </c:ser>
        <c:ser>
          <c:idx val="1"/>
          <c:order val="1"/>
          <c:tx>
            <c:strRef>
              <c:f>Sheet1!$C$1</c:f>
              <c:strCache>
                <c:ptCount val="1"/>
                <c:pt idx="0">
                  <c:v>D/K</c:v>
                </c:pt>
              </c:strCache>
            </c:strRef>
          </c:tx>
          <c:spPr>
            <a:solidFill>
              <a:srgbClr val="7F7F7F"/>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B516-495C-ABEF-F7839887270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Sheet1!$C$2:$C$7</c:f>
              <c:numCache>
                <c:formatCode>0%</c:formatCode>
                <c:ptCount val="6"/>
                <c:pt idx="0">
                  <c:v>0.11</c:v>
                </c:pt>
                <c:pt idx="1">
                  <c:v>0.11</c:v>
                </c:pt>
                <c:pt idx="2">
                  <c:v>7.0000000000000007E-2</c:v>
                </c:pt>
                <c:pt idx="3">
                  <c:v>0.01</c:v>
                </c:pt>
                <c:pt idx="4">
                  <c:v>0.27</c:v>
                </c:pt>
                <c:pt idx="5">
                  <c:v>0.3</c:v>
                </c:pt>
              </c:numCache>
            </c:numRef>
          </c:val>
          <c:extLst>
            <c:ext xmlns:c16="http://schemas.microsoft.com/office/drawing/2014/chart" uri="{C3380CC4-5D6E-409C-BE32-E72D297353CC}">
              <c16:uniqueId val="{00000001-5BB6-41F1-A44B-2D1B233E3FF4}"/>
            </c:ext>
          </c:extLst>
        </c:ser>
        <c:ser>
          <c:idx val="2"/>
          <c:order val="2"/>
          <c:tx>
            <c:strRef>
              <c:f>Sheet1!$D$1</c:f>
              <c:strCache>
                <c:ptCount val="1"/>
                <c:pt idx="0">
                  <c:v>DEM</c:v>
                </c:pt>
              </c:strCache>
            </c:strRef>
          </c:tx>
          <c:spPr>
            <a:solidFill>
              <a:srgbClr val="5B9BD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7BA4-4F35-B05A-24DCC6B5EBD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Sheet1!$D$2:$D$7</c:f>
              <c:numCache>
                <c:formatCode>0%</c:formatCode>
                <c:ptCount val="6"/>
                <c:pt idx="0">
                  <c:v>0.51</c:v>
                </c:pt>
                <c:pt idx="1">
                  <c:v>0.57999999999999996</c:v>
                </c:pt>
                <c:pt idx="2">
                  <c:v>0.04</c:v>
                </c:pt>
                <c:pt idx="3">
                  <c:v>0.96</c:v>
                </c:pt>
                <c:pt idx="4">
                  <c:v>0.46</c:v>
                </c:pt>
                <c:pt idx="5">
                  <c:v>0.4</c:v>
                </c:pt>
              </c:numCache>
            </c:numRef>
          </c:val>
          <c:extLst>
            <c:ext xmlns:c16="http://schemas.microsoft.com/office/drawing/2014/chart" uri="{C3380CC4-5D6E-409C-BE32-E72D297353CC}">
              <c16:uniqueId val="{00000002-5BB6-41F1-A44B-2D1B233E3FF4}"/>
            </c:ext>
          </c:extLst>
        </c:ser>
        <c:dLbls>
          <c:showLegendKey val="0"/>
          <c:showVal val="0"/>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06474990386606"/>
          <c:y val="6.3786407766990294E-2"/>
          <c:w val="0.54108498240009462"/>
          <c:h val="0.80014481849603725"/>
        </c:manualLayout>
      </c:layout>
      <c:barChart>
        <c:barDir val="bar"/>
        <c:grouping val="stacked"/>
        <c:varyColors val="0"/>
        <c:ser>
          <c:idx val="0"/>
          <c:order val="0"/>
          <c:tx>
            <c:strRef>
              <c:f>Sheet5!$B$1</c:f>
              <c:strCache>
                <c:ptCount val="1"/>
                <c:pt idx="0">
                  <c:v>Democrats</c:v>
                </c:pt>
              </c:strCache>
            </c:strRef>
          </c:tx>
          <c:spPr>
            <a:solidFill>
              <a:srgbClr val="2E75B6"/>
            </a:solidFill>
            <a:ln>
              <a:noFill/>
            </a:ln>
            <a:effectLst/>
          </c:spPr>
          <c:invertIfNegative val="0"/>
          <c:dLbls>
            <c:numFmt formatCode="#,##0;[White]#,##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Sheet5!$A$2:$A$10</c:f>
              <c:strCache>
                <c:ptCount val="9"/>
                <c:pt idx="0">
                  <c:v>Border Control</c:v>
                </c:pt>
                <c:pt idx="1">
                  <c:v>Crime/Public Safety</c:v>
                </c:pt>
                <c:pt idx="2">
                  <c:v>Economy/Inflation</c:v>
                </c:pt>
                <c:pt idx="3">
                  <c:v>Israel-Hamas War</c:v>
                </c:pt>
                <c:pt idx="4">
                  <c:v>Ukraine-Russia Conflict</c:v>
                </c:pt>
                <c:pt idx="5">
                  <c:v>Corruption in the Government</c:v>
                </c:pt>
                <c:pt idx="6">
                  <c:v>Defending Democracy</c:v>
                </c:pt>
                <c:pt idx="7">
                  <c:v>Climate Change/Electric Vehicles</c:v>
                </c:pt>
                <c:pt idx="8">
                  <c:v>Abortion</c:v>
                </c:pt>
              </c:strCache>
            </c:strRef>
          </c:cat>
          <c:val>
            <c:numRef>
              <c:f>Sheet5!$B$2:$B$10</c:f>
              <c:numCache>
                <c:formatCode>General</c:formatCode>
                <c:ptCount val="9"/>
                <c:pt idx="0">
                  <c:v>-46</c:v>
                </c:pt>
                <c:pt idx="1">
                  <c:v>-53</c:v>
                </c:pt>
                <c:pt idx="2">
                  <c:v>-54</c:v>
                </c:pt>
                <c:pt idx="3">
                  <c:v>-55</c:v>
                </c:pt>
                <c:pt idx="4">
                  <c:v>-56</c:v>
                </c:pt>
                <c:pt idx="5">
                  <c:v>-59</c:v>
                </c:pt>
                <c:pt idx="6">
                  <c:v>-60</c:v>
                </c:pt>
                <c:pt idx="7">
                  <c:v>-63</c:v>
                </c:pt>
                <c:pt idx="8">
                  <c:v>-65</c:v>
                </c:pt>
              </c:numCache>
            </c:numRef>
          </c:val>
          <c:extLst>
            <c:ext xmlns:c16="http://schemas.microsoft.com/office/drawing/2014/chart" uri="{C3380CC4-5D6E-409C-BE32-E72D297353CC}">
              <c16:uniqueId val="{00000000-417A-443A-A118-D949A0D3BDB3}"/>
            </c:ext>
          </c:extLst>
        </c:ser>
        <c:ser>
          <c:idx val="1"/>
          <c:order val="1"/>
          <c:tx>
            <c:strRef>
              <c:f>Sheet5!$C$1</c:f>
              <c:strCache>
                <c:ptCount val="1"/>
                <c:pt idx="0">
                  <c:v>Republicans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Sheet5!$A$2:$A$10</c:f>
              <c:strCache>
                <c:ptCount val="9"/>
                <c:pt idx="0">
                  <c:v>Border Control</c:v>
                </c:pt>
                <c:pt idx="1">
                  <c:v>Crime/Public Safety</c:v>
                </c:pt>
                <c:pt idx="2">
                  <c:v>Economy/Inflation</c:v>
                </c:pt>
                <c:pt idx="3">
                  <c:v>Israel-Hamas War</c:v>
                </c:pt>
                <c:pt idx="4">
                  <c:v>Ukraine-Russia Conflict</c:v>
                </c:pt>
                <c:pt idx="5">
                  <c:v>Corruption in the Government</c:v>
                </c:pt>
                <c:pt idx="6">
                  <c:v>Defending Democracy</c:v>
                </c:pt>
                <c:pt idx="7">
                  <c:v>Climate Change/Electric Vehicles</c:v>
                </c:pt>
                <c:pt idx="8">
                  <c:v>Abortion</c:v>
                </c:pt>
              </c:strCache>
            </c:strRef>
          </c:cat>
          <c:val>
            <c:numRef>
              <c:f>Sheet5!$C$2:$C$10</c:f>
              <c:numCache>
                <c:formatCode>General</c:formatCode>
                <c:ptCount val="9"/>
                <c:pt idx="0">
                  <c:v>54</c:v>
                </c:pt>
                <c:pt idx="1">
                  <c:v>47</c:v>
                </c:pt>
                <c:pt idx="2">
                  <c:v>46</c:v>
                </c:pt>
                <c:pt idx="3">
                  <c:v>45</c:v>
                </c:pt>
                <c:pt idx="4">
                  <c:v>44</c:v>
                </c:pt>
                <c:pt idx="5">
                  <c:v>41</c:v>
                </c:pt>
                <c:pt idx="6">
                  <c:v>40</c:v>
                </c:pt>
                <c:pt idx="7">
                  <c:v>37</c:v>
                </c:pt>
                <c:pt idx="8">
                  <c:v>35</c:v>
                </c:pt>
              </c:numCache>
            </c:numRef>
          </c:val>
          <c:extLst>
            <c:ext xmlns:c16="http://schemas.microsoft.com/office/drawing/2014/chart" uri="{C3380CC4-5D6E-409C-BE32-E72D297353CC}">
              <c16:uniqueId val="{00000001-417A-443A-A118-D949A0D3BDB3}"/>
            </c:ext>
          </c:extLst>
        </c:ser>
        <c:dLbls>
          <c:showLegendKey val="0"/>
          <c:showVal val="0"/>
          <c:showCatName val="0"/>
          <c:showSerName val="0"/>
          <c:showPercent val="0"/>
          <c:showBubbleSize val="0"/>
        </c:dLbls>
        <c:gapWidth val="50"/>
        <c:overlap val="100"/>
        <c:axId val="2037354712"/>
        <c:axId val="2037358296"/>
      </c:barChart>
      <c:catAx>
        <c:axId val="2037354712"/>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crossAx val="2037358296"/>
        <c:crosses val="autoZero"/>
        <c:auto val="1"/>
        <c:lblAlgn val="ctr"/>
        <c:lblOffset val="100"/>
        <c:noMultiLvlLbl val="0"/>
      </c:catAx>
      <c:valAx>
        <c:axId val="2037358296"/>
        <c:scaling>
          <c:orientation val="minMax"/>
          <c:max val="70"/>
          <c:min val="-70"/>
        </c:scaling>
        <c:delete val="1"/>
        <c:axPos val="t"/>
        <c:numFmt formatCode="General" sourceLinked="1"/>
        <c:majorTickMark val="out"/>
        <c:minorTickMark val="none"/>
        <c:tickLblPos val="nextTo"/>
        <c:crossAx val="2037354712"/>
        <c:crosses val="autoZero"/>
        <c:crossBetween val="between"/>
      </c:valAx>
      <c:spPr>
        <a:noFill/>
        <a:ln w="25400">
          <a:noFill/>
        </a:ln>
        <a:effectLst/>
      </c:spPr>
    </c:plotArea>
    <c:legend>
      <c:legendPos val="b"/>
      <c:layout>
        <c:manualLayout>
          <c:xMode val="edge"/>
          <c:yMode val="edge"/>
          <c:x val="0.56573894952721826"/>
          <c:y val="0.88969816885830155"/>
          <c:w val="0.27383391999684481"/>
          <c:h val="7.607029617795256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Gill Sans MT" panose="020B0502020104020203"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1578426078804"/>
          <c:y val="6.9622307907459954E-3"/>
          <c:w val="0.694148540490377"/>
          <c:h val="0.83310150037959019"/>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210C-4757-A4B7-0A5C78F24C69}"/>
              </c:ext>
            </c:extLst>
          </c:dPt>
          <c:dPt>
            <c:idx val="1"/>
            <c:bubble3D val="0"/>
            <c:spPr>
              <a:solidFill>
                <a:srgbClr val="5B9BD5"/>
              </a:solidFill>
              <a:ln w="19050">
                <a:noFill/>
              </a:ln>
              <a:effectLst/>
            </c:spPr>
            <c:extLst>
              <c:ext xmlns:c16="http://schemas.microsoft.com/office/drawing/2014/chart" uri="{C3380CC4-5D6E-409C-BE32-E72D297353CC}">
                <c16:uniqueId val="{00000003-210C-4757-A4B7-0A5C78F24C69}"/>
              </c:ext>
            </c:extLst>
          </c:dPt>
          <c:dPt>
            <c:idx val="2"/>
            <c:bubble3D val="0"/>
            <c:spPr>
              <a:solidFill>
                <a:schemeClr val="bg1">
                  <a:lumMod val="50000"/>
                </a:schemeClr>
              </a:solidFill>
              <a:ln w="19050">
                <a:noFill/>
              </a:ln>
              <a:effectLst/>
            </c:spPr>
            <c:extLst>
              <c:ext xmlns:c16="http://schemas.microsoft.com/office/drawing/2014/chart" uri="{C3380CC4-5D6E-409C-BE32-E72D297353CC}">
                <c16:uniqueId val="{00000005-210C-4757-A4B7-0A5C78F24C69}"/>
              </c:ext>
            </c:extLst>
          </c:dPt>
          <c:dPt>
            <c:idx val="3"/>
            <c:bubble3D val="0"/>
            <c:spPr>
              <a:solidFill>
                <a:srgbClr val="C00000"/>
              </a:solidFill>
              <a:ln w="19050">
                <a:noFill/>
              </a:ln>
              <a:effectLst/>
            </c:spPr>
            <c:extLst>
              <c:ext xmlns:c16="http://schemas.microsoft.com/office/drawing/2014/chart" uri="{C3380CC4-5D6E-409C-BE32-E72D297353CC}">
                <c16:uniqueId val="{00000007-210C-4757-A4B7-0A5C78F24C69}"/>
              </c:ext>
            </c:extLst>
          </c:dPt>
          <c:dLbls>
            <c:dLbl>
              <c:idx val="0"/>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fld id="{CB4EAA0B-F7E4-46E2-800F-7928F1D97D66}" type="CELLRANGE">
                      <a:rPr lang="en-US"/>
                      <a:pPr>
                        <a:defRPr sz="3200" b="1">
                          <a:solidFill>
                            <a:schemeClr val="bg1"/>
                          </a:solidFill>
                          <a:latin typeface="Gill Sans MT" panose="020B050202010402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0C-4757-A4B7-0A5C78F24C69}"/>
                </c:ext>
              </c:extLst>
            </c:dLbl>
            <c:dLbl>
              <c:idx val="1"/>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fld id="{3565DE77-E795-4AE3-B0CB-5376887E0C57}" type="CELLRANGE">
                      <a:rPr lang="en-US"/>
                      <a:pPr>
                        <a:defRPr sz="3200" b="1">
                          <a:solidFill>
                            <a:schemeClr val="bg1"/>
                          </a:solidFill>
                          <a:latin typeface="Gill Sans MT" panose="020B050202010402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0C-4757-A4B7-0A5C78F24C69}"/>
                </c:ext>
              </c:extLst>
            </c:dLbl>
            <c:dLbl>
              <c:idx val="2"/>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fld id="{773D72F4-B132-49E1-ACC7-C7AA568D12EB}" type="CELLRANGE">
                      <a:rPr lang="en-US"/>
                      <a:pPr>
                        <a:defRPr sz="3200" b="1">
                          <a:solidFill>
                            <a:schemeClr val="bg1"/>
                          </a:solidFill>
                          <a:latin typeface="Gill Sans MT" panose="020B050202010402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0C-4757-A4B7-0A5C78F24C69}"/>
                </c:ext>
              </c:extLst>
            </c:dLbl>
            <c:dLbl>
              <c:idx val="3"/>
              <c:delete val="1"/>
              <c:extLst>
                <c:ext xmlns:c15="http://schemas.microsoft.com/office/drawing/2012/chart" uri="{CE6537A1-D6FC-4f65-9D91-7224C49458BB}"/>
                <c:ext xmlns:c16="http://schemas.microsoft.com/office/drawing/2014/chart" uri="{C3380CC4-5D6E-409C-BE32-E72D297353CC}">
                  <c16:uniqueId val="{00000007-210C-4757-A4B7-0A5C78F24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Sheet1!$A$2:$A$4</c:f>
              <c:strCache>
                <c:ptCount val="3"/>
                <c:pt idx="0">
                  <c:v>Yes</c:v>
                </c:pt>
                <c:pt idx="1">
                  <c:v>No   </c:v>
                </c:pt>
                <c:pt idx="2">
                  <c:v>Unsure</c:v>
                </c:pt>
              </c:strCache>
            </c:strRef>
          </c:cat>
          <c:val>
            <c:numRef>
              <c:f>Sheet1!$B$2:$B$4</c:f>
              <c:numCache>
                <c:formatCode>0%</c:formatCode>
                <c:ptCount val="3"/>
                <c:pt idx="0">
                  <c:v>0.64</c:v>
                </c:pt>
                <c:pt idx="1">
                  <c:v>0.24</c:v>
                </c:pt>
                <c:pt idx="2">
                  <c:v>0.12</c:v>
                </c:pt>
              </c:numCache>
            </c:numRef>
          </c:val>
          <c:extLst>
            <c:ext xmlns:c15="http://schemas.microsoft.com/office/drawing/2012/chart" uri="{02D57815-91ED-43cb-92C2-25804820EDAC}">
              <c15:datalabelsRange>
                <c15:f>Sheet1!$B$2:$B$4</c15:f>
                <c15:dlblRangeCache>
                  <c:ptCount val="3"/>
                  <c:pt idx="0">
                    <c:v>64%</c:v>
                  </c:pt>
                  <c:pt idx="1">
                    <c:v>24%</c:v>
                  </c:pt>
                  <c:pt idx="2">
                    <c:v>12%</c:v>
                  </c:pt>
                </c15:dlblRangeCache>
              </c15:datalabelsRange>
            </c:ext>
            <c:ext xmlns:c16="http://schemas.microsoft.com/office/drawing/2014/chart" uri="{C3380CC4-5D6E-409C-BE32-E72D297353CC}">
              <c16:uniqueId val="{00000008-210C-4757-A4B7-0A5C78F24C6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3114885923202941"/>
          <c:w val="1"/>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Yes</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Sheet1!$B$2:$B$7</c:f>
              <c:numCache>
                <c:formatCode>0%</c:formatCode>
                <c:ptCount val="6"/>
                <c:pt idx="0">
                  <c:v>0.62</c:v>
                </c:pt>
                <c:pt idx="1">
                  <c:v>0.66</c:v>
                </c:pt>
                <c:pt idx="2">
                  <c:v>0.71</c:v>
                </c:pt>
                <c:pt idx="3">
                  <c:v>0.56999999999999995</c:v>
                </c:pt>
                <c:pt idx="4">
                  <c:v>0.66</c:v>
                </c:pt>
                <c:pt idx="5">
                  <c:v>0.64</c:v>
                </c:pt>
              </c:numCache>
            </c:numRef>
          </c:val>
          <c:extLst>
            <c:ext xmlns:c16="http://schemas.microsoft.com/office/drawing/2014/chart" uri="{C3380CC4-5D6E-409C-BE32-E72D297353CC}">
              <c16:uniqueId val="{00000000-40CD-42CD-A7E3-DAC4B6686704}"/>
            </c:ext>
          </c:extLst>
        </c:ser>
        <c:ser>
          <c:idx val="1"/>
          <c:order val="1"/>
          <c:tx>
            <c:strRef>
              <c:f>Sheet1!$C$1</c:f>
              <c:strCache>
                <c:ptCount val="1"/>
                <c:pt idx="0">
                  <c:v>Unsure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Sheet1!$C$2:$C$7</c:f>
              <c:numCache>
                <c:formatCode>0%</c:formatCode>
                <c:ptCount val="6"/>
                <c:pt idx="0">
                  <c:v>0.13</c:v>
                </c:pt>
                <c:pt idx="1">
                  <c:v>0.12</c:v>
                </c:pt>
                <c:pt idx="2">
                  <c:v>0.06</c:v>
                </c:pt>
                <c:pt idx="3">
                  <c:v>0.16</c:v>
                </c:pt>
                <c:pt idx="4">
                  <c:v>0.14000000000000001</c:v>
                </c:pt>
                <c:pt idx="5">
                  <c:v>0.15</c:v>
                </c:pt>
              </c:numCache>
            </c:numRef>
          </c:val>
          <c:extLst>
            <c:ext xmlns:c16="http://schemas.microsoft.com/office/drawing/2014/chart" uri="{C3380CC4-5D6E-409C-BE32-E72D297353CC}">
              <c16:uniqueId val="{00000001-40CD-42CD-A7E3-DAC4B6686704}"/>
            </c:ext>
          </c:extLst>
        </c:ser>
        <c:ser>
          <c:idx val="2"/>
          <c:order val="2"/>
          <c:tx>
            <c:strRef>
              <c:f>Sheet1!$D$1</c:f>
              <c:strCache>
                <c:ptCount val="1"/>
                <c:pt idx="0">
                  <c:v>No</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Sheet1!$D$2:$D$7</c:f>
              <c:numCache>
                <c:formatCode>0%</c:formatCode>
                <c:ptCount val="6"/>
                <c:pt idx="0">
                  <c:v>0.25</c:v>
                </c:pt>
                <c:pt idx="1">
                  <c:v>0.22</c:v>
                </c:pt>
                <c:pt idx="2">
                  <c:v>0.23</c:v>
                </c:pt>
                <c:pt idx="3">
                  <c:v>0.27</c:v>
                </c:pt>
                <c:pt idx="4">
                  <c:v>0.2</c:v>
                </c:pt>
                <c:pt idx="5">
                  <c:v>0.21</c:v>
                </c:pt>
              </c:numCache>
            </c:numRef>
          </c:val>
          <c:extLst>
            <c:ext xmlns:c16="http://schemas.microsoft.com/office/drawing/2014/chart" uri="{C3380CC4-5D6E-409C-BE32-E72D297353CC}">
              <c16:uniqueId val="{00000003-40CD-42CD-A7E3-DAC4B6686704}"/>
            </c:ext>
          </c:extLst>
        </c:ser>
        <c:dLbls>
          <c:showLegendKey val="0"/>
          <c:showVal val="0"/>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9726108334952"/>
          <c:y val="4.1908017750760397E-2"/>
          <c:w val="0.85890273891665048"/>
          <c:h val="0.83052212731912156"/>
        </c:manualLayout>
      </c:layout>
      <c:barChart>
        <c:barDir val="bar"/>
        <c:grouping val="percentStacked"/>
        <c:varyColors val="0"/>
        <c:ser>
          <c:idx val="0"/>
          <c:order val="0"/>
          <c:tx>
            <c:strRef>
              <c:f>Sheet1!$B$1</c:f>
              <c:strCache>
                <c:ptCount val="1"/>
                <c:pt idx="0">
                  <c:v>Very serious</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MALE</c:v>
                </c:pt>
                <c:pt idx="2">
                  <c:v>FEMALE</c:v>
                </c:pt>
                <c:pt idx="3">
                  <c:v>REPUBLICAN</c:v>
                </c:pt>
                <c:pt idx="4">
                  <c:v>DEMOCRAT</c:v>
                </c:pt>
                <c:pt idx="5">
                  <c:v>UNAFFILIATED</c:v>
                </c:pt>
                <c:pt idx="6">
                  <c:v>SWING</c:v>
                </c:pt>
              </c:strCache>
            </c:strRef>
          </c:cat>
          <c:val>
            <c:numRef>
              <c:f>Sheet1!$B$2:$B$8</c:f>
              <c:numCache>
                <c:formatCode>0%</c:formatCode>
                <c:ptCount val="7"/>
                <c:pt idx="0">
                  <c:v>0.47</c:v>
                </c:pt>
                <c:pt idx="1">
                  <c:v>0.48</c:v>
                </c:pt>
                <c:pt idx="2">
                  <c:v>0.46</c:v>
                </c:pt>
                <c:pt idx="3">
                  <c:v>0.78</c:v>
                </c:pt>
                <c:pt idx="4">
                  <c:v>0.23</c:v>
                </c:pt>
                <c:pt idx="5">
                  <c:v>0.5</c:v>
                </c:pt>
                <c:pt idx="6">
                  <c:v>0.52</c:v>
                </c:pt>
              </c:numCache>
            </c:numRef>
          </c:val>
          <c:extLst>
            <c:ext xmlns:c16="http://schemas.microsoft.com/office/drawing/2014/chart" uri="{C3380CC4-5D6E-409C-BE32-E72D297353CC}">
              <c16:uniqueId val="{00000000-B334-44AE-ADFA-B2F14FBB6BBC}"/>
            </c:ext>
          </c:extLst>
        </c:ser>
        <c:ser>
          <c:idx val="1"/>
          <c:order val="1"/>
          <c:tx>
            <c:strRef>
              <c:f>Sheet1!$C$1</c:f>
              <c:strCache>
                <c:ptCount val="1"/>
                <c:pt idx="0">
                  <c:v>Somewhat serious</c:v>
                </c:pt>
              </c:strCache>
            </c:strRef>
          </c:tx>
          <c:spPr>
            <a:solidFill>
              <a:srgbClr val="FF7C8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B334-44AE-ADFA-B2F14FBB6BB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MALE</c:v>
                </c:pt>
                <c:pt idx="2">
                  <c:v>FEMALE</c:v>
                </c:pt>
                <c:pt idx="3">
                  <c:v>REPUBLICAN</c:v>
                </c:pt>
                <c:pt idx="4">
                  <c:v>DEMOCRAT</c:v>
                </c:pt>
                <c:pt idx="5">
                  <c:v>UNAFFILIATED</c:v>
                </c:pt>
                <c:pt idx="6">
                  <c:v>SWING</c:v>
                </c:pt>
              </c:strCache>
            </c:strRef>
          </c:cat>
          <c:val>
            <c:numRef>
              <c:f>Sheet1!$C$2:$C$8</c:f>
              <c:numCache>
                <c:formatCode>0%</c:formatCode>
                <c:ptCount val="7"/>
                <c:pt idx="0">
                  <c:v>0.31</c:v>
                </c:pt>
                <c:pt idx="1">
                  <c:v>0.31</c:v>
                </c:pt>
                <c:pt idx="2">
                  <c:v>0.31</c:v>
                </c:pt>
                <c:pt idx="3">
                  <c:v>0.14000000000000001</c:v>
                </c:pt>
                <c:pt idx="4">
                  <c:v>0.44</c:v>
                </c:pt>
                <c:pt idx="5">
                  <c:v>0.28999999999999998</c:v>
                </c:pt>
                <c:pt idx="6">
                  <c:v>0.3</c:v>
                </c:pt>
              </c:numCache>
            </c:numRef>
          </c:val>
          <c:extLst>
            <c:ext xmlns:c16="http://schemas.microsoft.com/office/drawing/2014/chart" uri="{C3380CC4-5D6E-409C-BE32-E72D297353CC}">
              <c16:uniqueId val="{00000002-B334-44AE-ADFA-B2F14FBB6BBC}"/>
            </c:ext>
          </c:extLst>
        </c:ser>
        <c:ser>
          <c:idx val="2"/>
          <c:order val="2"/>
          <c:tx>
            <c:strRef>
              <c:f>Sheet1!$D$1</c:f>
              <c:strCache>
                <c:ptCount val="1"/>
                <c:pt idx="0">
                  <c:v>Not too serious</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MALE</c:v>
                </c:pt>
                <c:pt idx="2">
                  <c:v>FEMALE</c:v>
                </c:pt>
                <c:pt idx="3">
                  <c:v>REPUBLICAN</c:v>
                </c:pt>
                <c:pt idx="4">
                  <c:v>DEMOCRAT</c:v>
                </c:pt>
                <c:pt idx="5">
                  <c:v>UNAFFILIATED</c:v>
                </c:pt>
                <c:pt idx="6">
                  <c:v>SWING</c:v>
                </c:pt>
              </c:strCache>
            </c:strRef>
          </c:cat>
          <c:val>
            <c:numRef>
              <c:f>Sheet1!$D$2:$D$8</c:f>
              <c:numCache>
                <c:formatCode>0%</c:formatCode>
                <c:ptCount val="7"/>
                <c:pt idx="0">
                  <c:v>0.17</c:v>
                </c:pt>
                <c:pt idx="1">
                  <c:v>0.16</c:v>
                </c:pt>
                <c:pt idx="2">
                  <c:v>0.17</c:v>
                </c:pt>
                <c:pt idx="3">
                  <c:v>7.0000000000000007E-2</c:v>
                </c:pt>
                <c:pt idx="4">
                  <c:v>0.25</c:v>
                </c:pt>
                <c:pt idx="5">
                  <c:v>0.16</c:v>
                </c:pt>
                <c:pt idx="6">
                  <c:v>0.15</c:v>
                </c:pt>
              </c:numCache>
            </c:numRef>
          </c:val>
          <c:extLst>
            <c:ext xmlns:c16="http://schemas.microsoft.com/office/drawing/2014/chart" uri="{C3380CC4-5D6E-409C-BE32-E72D297353CC}">
              <c16:uniqueId val="{00000003-B334-44AE-ADFA-B2F14FBB6BBC}"/>
            </c:ext>
          </c:extLst>
        </c:ser>
        <c:ser>
          <c:idx val="3"/>
          <c:order val="3"/>
          <c:tx>
            <c:strRef>
              <c:f>Sheet1!$E$1</c:f>
              <c:strCache>
                <c:ptCount val="1"/>
                <c:pt idx="0">
                  <c:v>Not serious at all</c:v>
                </c:pt>
              </c:strCache>
            </c:strRef>
          </c:tx>
          <c:spPr>
            <a:solidFill>
              <a:srgbClr val="2E75B6"/>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18-B334-44AE-ADFA-B2F14FBB6BB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MALE</c:v>
                </c:pt>
                <c:pt idx="2">
                  <c:v>FEMALE</c:v>
                </c:pt>
                <c:pt idx="3">
                  <c:v>REPUBLICAN</c:v>
                </c:pt>
                <c:pt idx="4">
                  <c:v>DEMOCRAT</c:v>
                </c:pt>
                <c:pt idx="5">
                  <c:v>UNAFFILIATED</c:v>
                </c:pt>
                <c:pt idx="6">
                  <c:v>SWING</c:v>
                </c:pt>
              </c:strCache>
            </c:strRef>
          </c:cat>
          <c:val>
            <c:numRef>
              <c:f>Sheet1!$E$2:$E$8</c:f>
              <c:numCache>
                <c:formatCode>0%</c:formatCode>
                <c:ptCount val="7"/>
                <c:pt idx="0">
                  <c:v>0.04</c:v>
                </c:pt>
                <c:pt idx="1">
                  <c:v>0.03</c:v>
                </c:pt>
                <c:pt idx="2">
                  <c:v>0.04</c:v>
                </c:pt>
                <c:pt idx="3">
                  <c:v>0</c:v>
                </c:pt>
                <c:pt idx="4">
                  <c:v>0.06</c:v>
                </c:pt>
                <c:pt idx="5">
                  <c:v>0.04</c:v>
                </c:pt>
                <c:pt idx="6">
                  <c:v>0.02</c:v>
                </c:pt>
              </c:numCache>
            </c:numRef>
          </c:val>
          <c:extLst>
            <c:ext xmlns:c16="http://schemas.microsoft.com/office/drawing/2014/chart" uri="{C3380CC4-5D6E-409C-BE32-E72D297353CC}">
              <c16:uniqueId val="{00000004-B334-44AE-ADFA-B2F14FBB6BBC}"/>
            </c:ext>
          </c:extLst>
        </c:ser>
        <c:ser>
          <c:idx val="4"/>
          <c:order val="4"/>
          <c:tx>
            <c:strRef>
              <c:f>Sheet1!$F$1</c:f>
              <c:strCache>
                <c:ptCount val="1"/>
                <c:pt idx="0">
                  <c:v>D/K</c:v>
                </c:pt>
              </c:strCache>
            </c:strRef>
          </c:tx>
          <c:spPr>
            <a:solidFill>
              <a:schemeClr val="bg1">
                <a:lumMod val="50000"/>
              </a:schemeClr>
            </a:solidFill>
            <a:ln>
              <a:noFill/>
            </a:ln>
            <a:effectLst/>
          </c:spPr>
          <c:invertIfNegative val="0"/>
          <c:cat>
            <c:strRef>
              <c:f>Sheet1!$A$2:$A$8</c:f>
              <c:strCache>
                <c:ptCount val="7"/>
                <c:pt idx="0">
                  <c:v>ALL</c:v>
                </c:pt>
                <c:pt idx="1">
                  <c:v>MALE</c:v>
                </c:pt>
                <c:pt idx="2">
                  <c:v>FEMALE</c:v>
                </c:pt>
                <c:pt idx="3">
                  <c:v>REPUBLICAN</c:v>
                </c:pt>
                <c:pt idx="4">
                  <c:v>DEMOCRAT</c:v>
                </c:pt>
                <c:pt idx="5">
                  <c:v>UNAFFILIATED</c:v>
                </c:pt>
                <c:pt idx="6">
                  <c:v>SWING</c:v>
                </c:pt>
              </c:strCache>
            </c:strRef>
          </c:cat>
          <c:val>
            <c:numRef>
              <c:f>Sheet1!$F$2:$F$8</c:f>
              <c:numCache>
                <c:formatCode>0%</c:formatCode>
                <c:ptCount val="7"/>
                <c:pt idx="0">
                  <c:v>0.02</c:v>
                </c:pt>
                <c:pt idx="1">
                  <c:v>0.02</c:v>
                </c:pt>
                <c:pt idx="2">
                  <c:v>0.02</c:v>
                </c:pt>
                <c:pt idx="3">
                  <c:v>0.01</c:v>
                </c:pt>
                <c:pt idx="4">
                  <c:v>0.03</c:v>
                </c:pt>
                <c:pt idx="5">
                  <c:v>0.01</c:v>
                </c:pt>
                <c:pt idx="6">
                  <c:v>0.01</c:v>
                </c:pt>
              </c:numCache>
            </c:numRef>
          </c:val>
          <c:extLst>
            <c:ext xmlns:c16="http://schemas.microsoft.com/office/drawing/2014/chart" uri="{C3380CC4-5D6E-409C-BE32-E72D297353CC}">
              <c16:uniqueId val="{00000005-B334-44AE-ADFA-B2F14FBB6BBC}"/>
            </c:ext>
          </c:extLst>
        </c:ser>
        <c:ser>
          <c:idx val="5"/>
          <c:order val="5"/>
          <c:tx>
            <c:strRef>
              <c:f>Sheet1!$G$1</c:f>
              <c:strCache>
                <c:ptCount val="1"/>
                <c:pt idx="0">
                  <c:v>Buffer</c:v>
                </c:pt>
              </c:strCache>
            </c:strRef>
          </c:tx>
          <c:spPr>
            <a:solidFill>
              <a:schemeClr val="bg1"/>
            </a:solidFill>
            <a:ln>
              <a:noFill/>
            </a:ln>
            <a:effectLst/>
          </c:spPr>
          <c:invertIfNegative val="0"/>
          <c:cat>
            <c:strRef>
              <c:f>Sheet1!$A$2:$A$8</c:f>
              <c:strCache>
                <c:ptCount val="7"/>
                <c:pt idx="0">
                  <c:v>ALL</c:v>
                </c:pt>
                <c:pt idx="1">
                  <c:v>MALE</c:v>
                </c:pt>
                <c:pt idx="2">
                  <c:v>FEMALE</c:v>
                </c:pt>
                <c:pt idx="3">
                  <c:v>REPUBLICAN</c:v>
                </c:pt>
                <c:pt idx="4">
                  <c:v>DEMOCRAT</c:v>
                </c:pt>
                <c:pt idx="5">
                  <c:v>UNAFFILIATED</c:v>
                </c:pt>
                <c:pt idx="6">
                  <c:v>SWING</c:v>
                </c:pt>
              </c:strCache>
            </c:strRef>
          </c:cat>
          <c:val>
            <c:numRef>
              <c:f>Sheet1!$G$2:$G$8</c:f>
              <c:numCache>
                <c:formatCode>0%</c:formatCode>
                <c:ptCount val="7"/>
                <c:pt idx="0">
                  <c:v>0.05</c:v>
                </c:pt>
                <c:pt idx="1">
                  <c:v>0.05</c:v>
                </c:pt>
                <c:pt idx="2">
                  <c:v>0.05</c:v>
                </c:pt>
                <c:pt idx="3">
                  <c:v>0.05</c:v>
                </c:pt>
                <c:pt idx="4">
                  <c:v>0.05</c:v>
                </c:pt>
                <c:pt idx="5">
                  <c:v>0.05</c:v>
                </c:pt>
                <c:pt idx="6">
                  <c:v>0.05</c:v>
                </c:pt>
              </c:numCache>
            </c:numRef>
          </c:val>
          <c:extLst>
            <c:ext xmlns:c16="http://schemas.microsoft.com/office/drawing/2014/chart" uri="{C3380CC4-5D6E-409C-BE32-E72D297353CC}">
              <c16:uniqueId val="{00000006-B334-44AE-ADFA-B2F14FBB6BBC}"/>
            </c:ext>
          </c:extLst>
        </c:ser>
        <c:ser>
          <c:idx val="6"/>
          <c:order val="6"/>
          <c:tx>
            <c:strRef>
              <c:f>Sheet1!$H$1</c:f>
              <c:strCache>
                <c:ptCount val="1"/>
                <c:pt idx="0">
                  <c:v>FAV</c:v>
                </c:pt>
              </c:strCache>
            </c:strRef>
          </c:tx>
          <c:spPr>
            <a:solidFill>
              <a:schemeClr val="bg1"/>
            </a:solidFill>
            <a:ln>
              <a:noFill/>
            </a:ln>
            <a:effectLst/>
          </c:spPr>
          <c:invertIfNegative val="0"/>
          <c:dLbls>
            <c:dLbl>
              <c:idx val="0"/>
              <c:tx>
                <c:rich>
                  <a:bodyPr/>
                  <a:lstStyle/>
                  <a:p>
                    <a:fld id="{40084EFF-A170-4922-BF07-D1814D72B8D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334-44AE-ADFA-B2F14FBB6BBC}"/>
                </c:ext>
              </c:extLst>
            </c:dLbl>
            <c:dLbl>
              <c:idx val="1"/>
              <c:tx>
                <c:rich>
                  <a:bodyPr/>
                  <a:lstStyle/>
                  <a:p>
                    <a:fld id="{730F9898-077F-4A69-AD49-39DD8121ED5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334-44AE-ADFA-B2F14FBB6BBC}"/>
                </c:ext>
              </c:extLst>
            </c:dLbl>
            <c:dLbl>
              <c:idx val="2"/>
              <c:tx>
                <c:rich>
                  <a:bodyPr/>
                  <a:lstStyle/>
                  <a:p>
                    <a:fld id="{D1B83624-FBCC-43AB-8BE7-26E12BD2463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334-44AE-ADFA-B2F14FBB6BBC}"/>
                </c:ext>
              </c:extLst>
            </c:dLbl>
            <c:dLbl>
              <c:idx val="3"/>
              <c:tx>
                <c:rich>
                  <a:bodyPr/>
                  <a:lstStyle/>
                  <a:p>
                    <a:fld id="{A23F8029-1FFF-4646-BE7D-54BE485C6FB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334-44AE-ADFA-B2F14FBB6BBC}"/>
                </c:ext>
              </c:extLst>
            </c:dLbl>
            <c:dLbl>
              <c:idx val="4"/>
              <c:tx>
                <c:rich>
                  <a:bodyPr/>
                  <a:lstStyle/>
                  <a:p>
                    <a:fld id="{EFCB1ADC-CFF2-426E-BF63-6401E5E56D4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334-44AE-ADFA-B2F14FBB6BBC}"/>
                </c:ext>
              </c:extLst>
            </c:dLbl>
            <c:dLbl>
              <c:idx val="5"/>
              <c:tx>
                <c:rich>
                  <a:bodyPr/>
                  <a:lstStyle/>
                  <a:p>
                    <a:fld id="{A82A3701-6952-42C4-9F43-4BD68616B8B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334-44AE-ADFA-B2F14FBB6BBC}"/>
                </c:ext>
              </c:extLst>
            </c:dLbl>
            <c:dLbl>
              <c:idx val="6"/>
              <c:tx>
                <c:rich>
                  <a:bodyPr/>
                  <a:lstStyle/>
                  <a:p>
                    <a:fld id="{BCD6C154-D35D-4C3D-8687-D36346E4D2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334-44AE-ADFA-B2F14FBB6BB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Gill Sans MT" panose="020B050202010402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MALE</c:v>
                </c:pt>
                <c:pt idx="2">
                  <c:v>FEMALE</c:v>
                </c:pt>
                <c:pt idx="3">
                  <c:v>REPUBLICAN</c:v>
                </c:pt>
                <c:pt idx="4">
                  <c:v>DEMOCRAT</c:v>
                </c:pt>
                <c:pt idx="5">
                  <c:v>UNAFFILIATED</c:v>
                </c:pt>
                <c:pt idx="6">
                  <c:v>SWING</c:v>
                </c:pt>
              </c:strCache>
            </c:strRef>
          </c:cat>
          <c:val>
            <c:numRef>
              <c:f>Sheet1!$H$2:$H$8</c:f>
              <c:numCache>
                <c:formatCode>0%</c:formatCode>
                <c:ptCount val="7"/>
                <c:pt idx="0">
                  <c:v>0.05</c:v>
                </c:pt>
                <c:pt idx="1">
                  <c:v>0.05</c:v>
                </c:pt>
                <c:pt idx="2">
                  <c:v>0.05</c:v>
                </c:pt>
                <c:pt idx="3">
                  <c:v>0.05</c:v>
                </c:pt>
                <c:pt idx="4">
                  <c:v>0.05</c:v>
                </c:pt>
                <c:pt idx="5">
                  <c:v>0.05</c:v>
                </c:pt>
                <c:pt idx="6">
                  <c:v>0.05</c:v>
                </c:pt>
              </c:numCache>
            </c:numRef>
          </c:val>
          <c:extLst>
            <c:ext xmlns:c15="http://schemas.microsoft.com/office/drawing/2012/chart" uri="{02D57815-91ED-43cb-92C2-25804820EDAC}">
              <c15:datalabelsRange>
                <c15:f>Sheet1!$N$2:$N$8</c15:f>
                <c15:dlblRangeCache>
                  <c:ptCount val="7"/>
                  <c:pt idx="0">
                    <c:v>78%</c:v>
                  </c:pt>
                  <c:pt idx="1">
                    <c:v>79%</c:v>
                  </c:pt>
                  <c:pt idx="2">
                    <c:v>77%</c:v>
                  </c:pt>
                  <c:pt idx="3">
                    <c:v>92%</c:v>
                  </c:pt>
                  <c:pt idx="4">
                    <c:v>67%</c:v>
                  </c:pt>
                  <c:pt idx="5">
                    <c:v>79%</c:v>
                  </c:pt>
                  <c:pt idx="6">
                    <c:v>82%</c:v>
                  </c:pt>
                </c15:dlblRangeCache>
              </c15:datalabelsRange>
            </c:ext>
            <c:ext xmlns:c16="http://schemas.microsoft.com/office/drawing/2014/chart" uri="{C3380CC4-5D6E-409C-BE32-E72D297353CC}">
              <c16:uniqueId val="{0000000E-B334-44AE-ADFA-B2F14FBB6BBC}"/>
            </c:ext>
          </c:extLst>
        </c:ser>
        <c:ser>
          <c:idx val="7"/>
          <c:order val="7"/>
          <c:tx>
            <c:strRef>
              <c:f>Sheet1!$I$1</c:f>
              <c:strCache>
                <c:ptCount val="1"/>
                <c:pt idx="0">
                  <c:v>Buffer2</c:v>
                </c:pt>
              </c:strCache>
            </c:strRef>
          </c:tx>
          <c:spPr>
            <a:noFill/>
            <a:ln>
              <a:noFill/>
            </a:ln>
            <a:effectLst/>
          </c:spPr>
          <c:invertIfNegative val="0"/>
          <c:cat>
            <c:strRef>
              <c:f>Sheet1!$A$2:$A$8</c:f>
              <c:strCache>
                <c:ptCount val="7"/>
                <c:pt idx="0">
                  <c:v>ALL</c:v>
                </c:pt>
                <c:pt idx="1">
                  <c:v>MALE</c:v>
                </c:pt>
                <c:pt idx="2">
                  <c:v>FEMALE</c:v>
                </c:pt>
                <c:pt idx="3">
                  <c:v>REPUBLICAN</c:v>
                </c:pt>
                <c:pt idx="4">
                  <c:v>DEMOCRAT</c:v>
                </c:pt>
                <c:pt idx="5">
                  <c:v>UNAFFILIATED</c:v>
                </c:pt>
                <c:pt idx="6">
                  <c:v>SWING</c:v>
                </c:pt>
              </c:strCache>
            </c:strRef>
          </c:cat>
          <c:val>
            <c:numRef>
              <c:f>Sheet1!$I$2:$I$8</c:f>
              <c:numCache>
                <c:formatCode>0%</c:formatCode>
                <c:ptCount val="7"/>
                <c:pt idx="0">
                  <c:v>0.05</c:v>
                </c:pt>
                <c:pt idx="1">
                  <c:v>0.05</c:v>
                </c:pt>
                <c:pt idx="2">
                  <c:v>0.05</c:v>
                </c:pt>
                <c:pt idx="3">
                  <c:v>0.05</c:v>
                </c:pt>
                <c:pt idx="4">
                  <c:v>0.05</c:v>
                </c:pt>
                <c:pt idx="5">
                  <c:v>0.05</c:v>
                </c:pt>
                <c:pt idx="6">
                  <c:v>0.05</c:v>
                </c:pt>
              </c:numCache>
            </c:numRef>
          </c:val>
          <c:extLst>
            <c:ext xmlns:c16="http://schemas.microsoft.com/office/drawing/2014/chart" uri="{C3380CC4-5D6E-409C-BE32-E72D297353CC}">
              <c16:uniqueId val="{0000000F-B334-44AE-ADFA-B2F14FBB6BBC}"/>
            </c:ext>
          </c:extLst>
        </c:ser>
        <c:ser>
          <c:idx val="8"/>
          <c:order val="8"/>
          <c:tx>
            <c:strRef>
              <c:f>Sheet1!$J$1</c:f>
              <c:strCache>
                <c:ptCount val="1"/>
                <c:pt idx="0">
                  <c:v>UNFAV</c:v>
                </c:pt>
              </c:strCache>
            </c:strRef>
          </c:tx>
          <c:spPr>
            <a:solidFill>
              <a:schemeClr val="bg1"/>
            </a:solidFill>
            <a:ln>
              <a:noFill/>
            </a:ln>
            <a:effectLst/>
          </c:spPr>
          <c:invertIfNegative val="0"/>
          <c:dLbls>
            <c:dLbl>
              <c:idx val="0"/>
              <c:tx>
                <c:rich>
                  <a:bodyPr/>
                  <a:lstStyle/>
                  <a:p>
                    <a:fld id="{A4F50180-4E21-4890-A694-485EEE5397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334-44AE-ADFA-B2F14FBB6BBC}"/>
                </c:ext>
              </c:extLst>
            </c:dLbl>
            <c:dLbl>
              <c:idx val="1"/>
              <c:tx>
                <c:rich>
                  <a:bodyPr/>
                  <a:lstStyle/>
                  <a:p>
                    <a:fld id="{EEBDB710-D0A7-43A6-82A5-0CB076744DD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B334-44AE-ADFA-B2F14FBB6BBC}"/>
                </c:ext>
              </c:extLst>
            </c:dLbl>
            <c:dLbl>
              <c:idx val="2"/>
              <c:tx>
                <c:rich>
                  <a:bodyPr/>
                  <a:lstStyle/>
                  <a:p>
                    <a:fld id="{EADA80A2-82E1-40A3-BFB8-77789CDC14D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B334-44AE-ADFA-B2F14FBB6BBC}"/>
                </c:ext>
              </c:extLst>
            </c:dLbl>
            <c:dLbl>
              <c:idx val="3"/>
              <c:tx>
                <c:rich>
                  <a:bodyPr/>
                  <a:lstStyle/>
                  <a:p>
                    <a:fld id="{E2451F90-EE2F-4DFC-84B3-5980552DD52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334-44AE-ADFA-B2F14FBB6BBC}"/>
                </c:ext>
              </c:extLst>
            </c:dLbl>
            <c:dLbl>
              <c:idx val="4"/>
              <c:tx>
                <c:rich>
                  <a:bodyPr/>
                  <a:lstStyle/>
                  <a:p>
                    <a:fld id="{382375F0-D4E5-4719-8F03-3446105AD8F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B334-44AE-ADFA-B2F14FBB6BBC}"/>
                </c:ext>
              </c:extLst>
            </c:dLbl>
            <c:dLbl>
              <c:idx val="5"/>
              <c:tx>
                <c:rich>
                  <a:bodyPr/>
                  <a:lstStyle/>
                  <a:p>
                    <a:fld id="{968C5C35-40AF-497E-BA79-A8317DE648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B334-44AE-ADFA-B2F14FBB6BBC}"/>
                </c:ext>
              </c:extLst>
            </c:dLbl>
            <c:dLbl>
              <c:idx val="6"/>
              <c:tx>
                <c:rich>
                  <a:bodyPr/>
                  <a:lstStyle/>
                  <a:p>
                    <a:fld id="{134973A9-1F94-4BF5-A91D-24ACA3A996E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B334-44AE-ADFA-B2F14FBB6BB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E75B6"/>
                    </a:solidFill>
                    <a:latin typeface="Gill Sans MT" panose="020B050202010402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ALL</c:v>
                </c:pt>
                <c:pt idx="1">
                  <c:v>MALE</c:v>
                </c:pt>
                <c:pt idx="2">
                  <c:v>FEMALE</c:v>
                </c:pt>
                <c:pt idx="3">
                  <c:v>REPUBLICAN</c:v>
                </c:pt>
                <c:pt idx="4">
                  <c:v>DEMOCRAT</c:v>
                </c:pt>
                <c:pt idx="5">
                  <c:v>UNAFFILIATED</c:v>
                </c:pt>
                <c:pt idx="6">
                  <c:v>SWING</c:v>
                </c:pt>
              </c:strCache>
            </c:strRef>
          </c:cat>
          <c:val>
            <c:numRef>
              <c:f>Sheet1!$J$2:$J$8</c:f>
              <c:numCache>
                <c:formatCode>0%</c:formatCode>
                <c:ptCount val="7"/>
                <c:pt idx="0">
                  <c:v>0.05</c:v>
                </c:pt>
                <c:pt idx="1">
                  <c:v>0.05</c:v>
                </c:pt>
                <c:pt idx="2">
                  <c:v>0.05</c:v>
                </c:pt>
                <c:pt idx="3">
                  <c:v>0.05</c:v>
                </c:pt>
                <c:pt idx="4">
                  <c:v>0.05</c:v>
                </c:pt>
                <c:pt idx="5">
                  <c:v>0.05</c:v>
                </c:pt>
                <c:pt idx="6">
                  <c:v>0.05</c:v>
                </c:pt>
              </c:numCache>
            </c:numRef>
          </c:val>
          <c:extLst>
            <c:ext xmlns:c15="http://schemas.microsoft.com/office/drawing/2012/chart" uri="{02D57815-91ED-43cb-92C2-25804820EDAC}">
              <c15:datalabelsRange>
                <c15:f>Sheet1!$O$2:$O$8</c15:f>
                <c15:dlblRangeCache>
                  <c:ptCount val="7"/>
                  <c:pt idx="0">
                    <c:v>21%</c:v>
                  </c:pt>
                  <c:pt idx="1">
                    <c:v>19%</c:v>
                  </c:pt>
                  <c:pt idx="2">
                    <c:v>21%</c:v>
                  </c:pt>
                  <c:pt idx="3">
                    <c:v>7%</c:v>
                  </c:pt>
                  <c:pt idx="4">
                    <c:v>31%</c:v>
                  </c:pt>
                  <c:pt idx="5">
                    <c:v>20%</c:v>
                  </c:pt>
                  <c:pt idx="6">
                    <c:v>17%</c:v>
                  </c:pt>
                </c15:dlblRangeCache>
              </c15:datalabelsRange>
            </c:ext>
            <c:ext xmlns:c16="http://schemas.microsoft.com/office/drawing/2014/chart" uri="{C3380CC4-5D6E-409C-BE32-E72D297353CC}">
              <c16:uniqueId val="{00000017-B334-44AE-ADFA-B2F14FBB6BBC}"/>
            </c:ext>
          </c:extLst>
        </c:ser>
        <c:dLbls>
          <c:showLegendKey val="0"/>
          <c:showVal val="0"/>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numFmt formatCode="0%" sourceLinked="1"/>
        <c:majorTickMark val="none"/>
        <c:minorTickMark val="none"/>
        <c:tickLblPos val="nextTo"/>
        <c:crossAx val="-2125885544"/>
        <c:crosses val="autoZero"/>
        <c:crossBetween val="between"/>
        <c:majorUnit val="0.25"/>
      </c:valAx>
      <c:spPr>
        <a:noFill/>
        <a:ln>
          <a:noFill/>
        </a:ln>
        <a:effectLst/>
      </c:spPr>
    </c:plotArea>
    <c:legend>
      <c:legendPos val="b"/>
      <c:legendEntry>
        <c:idx val="5"/>
        <c:delete val="1"/>
      </c:legendEntry>
      <c:legendEntry>
        <c:idx val="6"/>
        <c:delete val="1"/>
      </c:legendEntry>
      <c:legendEntry>
        <c:idx val="7"/>
        <c:delete val="1"/>
      </c:legendEntry>
      <c:legendEntry>
        <c:idx val="8"/>
        <c:delete val="1"/>
      </c:legendEntry>
      <c:layout>
        <c:manualLayout>
          <c:xMode val="edge"/>
          <c:yMode val="edge"/>
          <c:x val="0.13583023017995308"/>
          <c:y val="0.89994220031068628"/>
          <c:w val="0.71551653792813907"/>
          <c:h val="8.02896833261905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1578426078804"/>
          <c:y val="6.9622307907459954E-3"/>
          <c:w val="0.694148540490377"/>
          <c:h val="0.83310150037959019"/>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210C-4757-A4B7-0A5C78F24C69}"/>
              </c:ext>
            </c:extLst>
          </c:dPt>
          <c:dPt>
            <c:idx val="1"/>
            <c:bubble3D val="0"/>
            <c:spPr>
              <a:solidFill>
                <a:srgbClr val="7F7F7F"/>
              </a:solidFill>
              <a:ln w="19050">
                <a:noFill/>
              </a:ln>
              <a:effectLst/>
            </c:spPr>
            <c:extLst>
              <c:ext xmlns:c16="http://schemas.microsoft.com/office/drawing/2014/chart" uri="{C3380CC4-5D6E-409C-BE32-E72D297353CC}">
                <c16:uniqueId val="{00000003-210C-4757-A4B7-0A5C78F24C69}"/>
              </c:ext>
            </c:extLst>
          </c:dPt>
          <c:dPt>
            <c:idx val="2"/>
            <c:bubble3D val="0"/>
            <c:spPr>
              <a:solidFill>
                <a:srgbClr val="5B9BD5"/>
              </a:solidFill>
              <a:ln w="19050">
                <a:noFill/>
              </a:ln>
              <a:effectLst/>
            </c:spPr>
            <c:extLst>
              <c:ext xmlns:c16="http://schemas.microsoft.com/office/drawing/2014/chart" uri="{C3380CC4-5D6E-409C-BE32-E72D297353CC}">
                <c16:uniqueId val="{00000005-210C-4757-A4B7-0A5C78F24C69}"/>
              </c:ext>
            </c:extLst>
          </c:dPt>
          <c:dPt>
            <c:idx val="3"/>
            <c:bubble3D val="0"/>
            <c:spPr>
              <a:solidFill>
                <a:srgbClr val="C00000"/>
              </a:solidFill>
              <a:ln w="19050">
                <a:noFill/>
              </a:ln>
              <a:effectLst/>
            </c:spPr>
            <c:extLst>
              <c:ext xmlns:c16="http://schemas.microsoft.com/office/drawing/2014/chart" uri="{C3380CC4-5D6E-409C-BE32-E72D297353CC}">
                <c16:uniqueId val="{00000007-210C-4757-A4B7-0A5C78F24C69}"/>
              </c:ext>
            </c:extLst>
          </c:dPt>
          <c:dLbls>
            <c:dLbl>
              <c:idx val="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1-210C-4757-A4B7-0A5C78F24C69}"/>
                </c:ext>
              </c:extLst>
            </c:dLbl>
            <c:dLbl>
              <c:idx val="1"/>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3-210C-4757-A4B7-0A5C78F24C69}"/>
                </c:ext>
              </c:extLst>
            </c:dLbl>
            <c:dLbl>
              <c:idx val="2"/>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5-210C-4757-A4B7-0A5C78F24C69}"/>
                </c:ext>
              </c:extLst>
            </c:dLbl>
            <c:dLbl>
              <c:idx val="3"/>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7-210C-4757-A4B7-0A5C78F24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Increased</c:v>
                </c:pt>
                <c:pt idx="1">
                  <c:v>Stayed the same</c:v>
                </c:pt>
                <c:pt idx="2">
                  <c:v>Decreased</c:v>
                </c:pt>
              </c:strCache>
            </c:strRef>
          </c:cat>
          <c:val>
            <c:numRef>
              <c:f>Sheet1!$B$2:$B$4</c:f>
              <c:numCache>
                <c:formatCode>General</c:formatCode>
                <c:ptCount val="3"/>
                <c:pt idx="0">
                  <c:v>64</c:v>
                </c:pt>
                <c:pt idx="1">
                  <c:v>24</c:v>
                </c:pt>
                <c:pt idx="2">
                  <c:v>12</c:v>
                </c:pt>
              </c:numCache>
            </c:numRef>
          </c:val>
          <c:extLst>
            <c:ext xmlns:c16="http://schemas.microsoft.com/office/drawing/2014/chart" uri="{C3380CC4-5D6E-409C-BE32-E72D297353CC}">
              <c16:uniqueId val="{00000008-210C-4757-A4B7-0A5C78F24C6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3114885923202941"/>
          <c:w val="1"/>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04337697440955E-2"/>
          <c:y val="0"/>
          <c:w val="0.92838516331952636"/>
          <c:h val="0.83408575745136104"/>
        </c:manualLayout>
      </c:layout>
      <c:pieChart>
        <c:varyColors val="1"/>
        <c:ser>
          <c:idx val="0"/>
          <c:order val="0"/>
          <c:tx>
            <c:strRef>
              <c:f>Sheet1!$B$1</c:f>
              <c:strCache>
                <c:ptCount val="1"/>
                <c:pt idx="0">
                  <c:v>29</c:v>
                </c:pt>
              </c:strCache>
            </c:strRef>
          </c:tx>
          <c:spPr>
            <a:solidFill>
              <a:srgbClr val="5B9BD5"/>
            </a:solidFill>
            <a:ln>
              <a:solidFill>
                <a:schemeClr val="bg1"/>
              </a:solidFill>
            </a:ln>
          </c:spPr>
          <c:dPt>
            <c:idx val="0"/>
            <c:bubble3D val="0"/>
            <c:spPr>
              <a:solidFill>
                <a:srgbClr val="C00000"/>
              </a:solidFill>
              <a:ln w="19050">
                <a:solidFill>
                  <a:schemeClr val="bg1"/>
                </a:solidFill>
              </a:ln>
              <a:effectLst/>
            </c:spPr>
            <c:extLst>
              <c:ext xmlns:c16="http://schemas.microsoft.com/office/drawing/2014/chart" uri="{C3380CC4-5D6E-409C-BE32-E72D297353CC}">
                <c16:uniqueId val="{00000001-2CD5-4DCB-A2F7-DB9C7643AE30}"/>
              </c:ext>
            </c:extLst>
          </c:dPt>
          <c:dPt>
            <c:idx val="1"/>
            <c:bubble3D val="0"/>
            <c:spPr>
              <a:solidFill>
                <a:srgbClr val="2E75B6"/>
              </a:solidFill>
              <a:ln w="19050">
                <a:solidFill>
                  <a:schemeClr val="bg1"/>
                </a:solidFill>
              </a:ln>
              <a:effectLst/>
            </c:spPr>
            <c:extLst>
              <c:ext xmlns:c16="http://schemas.microsoft.com/office/drawing/2014/chart" uri="{C3380CC4-5D6E-409C-BE32-E72D297353CC}">
                <c16:uniqueId val="{00000003-2CD5-4DCB-A2F7-DB9C7643AE30}"/>
              </c:ext>
            </c:extLst>
          </c:dPt>
          <c:dPt>
            <c:idx val="2"/>
            <c:bubble3D val="0"/>
            <c:spPr>
              <a:solidFill>
                <a:srgbClr val="7030A0"/>
              </a:solidFill>
              <a:ln w="19050">
                <a:solidFill>
                  <a:schemeClr val="bg1"/>
                </a:solidFill>
              </a:ln>
              <a:effectLst/>
            </c:spPr>
            <c:extLst>
              <c:ext xmlns:c16="http://schemas.microsoft.com/office/drawing/2014/chart" uri="{C3380CC4-5D6E-409C-BE32-E72D297353CC}">
                <c16:uniqueId val="{00000005-2CD5-4DCB-A2F7-DB9C7643AE30}"/>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D5-4DCB-A2F7-DB9C7643AE30}"/>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REP</c:v>
                </c:pt>
                <c:pt idx="1">
                  <c:v>DEM</c:v>
                </c:pt>
                <c:pt idx="2">
                  <c:v>UNAFFIL</c:v>
                </c:pt>
              </c:strCache>
            </c:strRef>
          </c:cat>
          <c:val>
            <c:numRef>
              <c:f>Sheet1!$B$2:$B$4</c:f>
              <c:numCache>
                <c:formatCode>0%</c:formatCode>
                <c:ptCount val="3"/>
                <c:pt idx="0">
                  <c:v>0.28999999999999998</c:v>
                </c:pt>
                <c:pt idx="1">
                  <c:v>0.4</c:v>
                </c:pt>
                <c:pt idx="2">
                  <c:v>0.33</c:v>
                </c:pt>
              </c:numCache>
            </c:numRef>
          </c:val>
          <c:extLst>
            <c:ext xmlns:c16="http://schemas.microsoft.com/office/drawing/2014/chart" uri="{C3380CC4-5D6E-409C-BE32-E72D297353CC}">
              <c16:uniqueId val="{00000006-2CD5-4DCB-A2F7-DB9C7643AE30}"/>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4217481728154044"/>
          <c:y val="0.87626130280318859"/>
          <c:w val="0.52247066453871338"/>
          <c:h val="0.1220697912562986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ill Sans MT Condensed" panose="020B0506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Increased</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Sheet1!$B$2:$B$7</c:f>
              <c:numCache>
                <c:formatCode>0%</c:formatCode>
                <c:ptCount val="6"/>
                <c:pt idx="0">
                  <c:v>0.67</c:v>
                </c:pt>
                <c:pt idx="1">
                  <c:v>0.61</c:v>
                </c:pt>
                <c:pt idx="2">
                  <c:v>0.91</c:v>
                </c:pt>
                <c:pt idx="3">
                  <c:v>0.44</c:v>
                </c:pt>
                <c:pt idx="4">
                  <c:v>0.65</c:v>
                </c:pt>
                <c:pt idx="5">
                  <c:v>0.71</c:v>
                </c:pt>
              </c:numCache>
            </c:numRef>
          </c:val>
          <c:extLst>
            <c:ext xmlns:c16="http://schemas.microsoft.com/office/drawing/2014/chart" uri="{C3380CC4-5D6E-409C-BE32-E72D297353CC}">
              <c16:uniqueId val="{00000000-5BB6-41F1-A44B-2D1B233E3FF4}"/>
            </c:ext>
          </c:extLst>
        </c:ser>
        <c:ser>
          <c:idx val="1"/>
          <c:order val="1"/>
          <c:tx>
            <c:strRef>
              <c:f>Sheet1!$C$1</c:f>
              <c:strCache>
                <c:ptCount val="1"/>
                <c:pt idx="0">
                  <c:v>Stayed the same</c:v>
                </c:pt>
              </c:strCache>
            </c:strRef>
          </c:tx>
          <c:spPr>
            <a:solidFill>
              <a:srgbClr val="7F7F7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3C4-4E6E-9C43-C77DAF8EB7D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Sheet1!$C$2:$C$7</c:f>
              <c:numCache>
                <c:formatCode>0%</c:formatCode>
                <c:ptCount val="6"/>
                <c:pt idx="0">
                  <c:v>0.19</c:v>
                </c:pt>
                <c:pt idx="1">
                  <c:v>0.28000000000000003</c:v>
                </c:pt>
                <c:pt idx="2">
                  <c:v>0.04</c:v>
                </c:pt>
                <c:pt idx="3">
                  <c:v>0.4</c:v>
                </c:pt>
                <c:pt idx="4">
                  <c:v>0.22</c:v>
                </c:pt>
                <c:pt idx="5">
                  <c:v>0.19</c:v>
                </c:pt>
              </c:numCache>
            </c:numRef>
          </c:val>
          <c:extLst>
            <c:ext xmlns:c16="http://schemas.microsoft.com/office/drawing/2014/chart" uri="{C3380CC4-5D6E-409C-BE32-E72D297353CC}">
              <c16:uniqueId val="{00000001-5BB6-41F1-A44B-2D1B233E3FF4}"/>
            </c:ext>
          </c:extLst>
        </c:ser>
        <c:ser>
          <c:idx val="2"/>
          <c:order val="2"/>
          <c:tx>
            <c:strRef>
              <c:f>Sheet1!$D$1</c:f>
              <c:strCache>
                <c:ptCount val="1"/>
                <c:pt idx="0">
                  <c:v>Decreased</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Sheet1!$D$2:$D$7</c:f>
              <c:numCache>
                <c:formatCode>0%</c:formatCode>
                <c:ptCount val="6"/>
                <c:pt idx="0">
                  <c:v>0.14000000000000001</c:v>
                </c:pt>
                <c:pt idx="1">
                  <c:v>0.11</c:v>
                </c:pt>
                <c:pt idx="2">
                  <c:v>0.05</c:v>
                </c:pt>
                <c:pt idx="3">
                  <c:v>0.17</c:v>
                </c:pt>
                <c:pt idx="4">
                  <c:v>0.14000000000000001</c:v>
                </c:pt>
                <c:pt idx="5">
                  <c:v>0.1</c:v>
                </c:pt>
              </c:numCache>
            </c:numRef>
          </c:val>
          <c:extLst>
            <c:ext xmlns:c16="http://schemas.microsoft.com/office/drawing/2014/chart" uri="{C3380CC4-5D6E-409C-BE32-E72D297353CC}">
              <c16:uniqueId val="{00000002-5BB6-41F1-A44B-2D1B233E3FF4}"/>
            </c:ext>
          </c:extLst>
        </c:ser>
        <c:dLbls>
          <c:showLegendKey val="0"/>
          <c:showVal val="0"/>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1578426078804"/>
          <c:y val="6.9622307907459954E-3"/>
          <c:w val="0.694148540490377"/>
          <c:h val="0.83310150037959019"/>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210C-4757-A4B7-0A5C78F24C69}"/>
              </c:ext>
            </c:extLst>
          </c:dPt>
          <c:dPt>
            <c:idx val="1"/>
            <c:bubble3D val="0"/>
            <c:spPr>
              <a:solidFill>
                <a:srgbClr val="5B9BD5"/>
              </a:solidFill>
              <a:ln w="19050">
                <a:noFill/>
              </a:ln>
              <a:effectLst/>
            </c:spPr>
            <c:extLst>
              <c:ext xmlns:c16="http://schemas.microsoft.com/office/drawing/2014/chart" uri="{C3380CC4-5D6E-409C-BE32-E72D297353CC}">
                <c16:uniqueId val="{00000003-210C-4757-A4B7-0A5C78F24C69}"/>
              </c:ext>
            </c:extLst>
          </c:dPt>
          <c:dPt>
            <c:idx val="2"/>
            <c:bubble3D val="0"/>
            <c:spPr>
              <a:solidFill>
                <a:srgbClr val="7F7F7F"/>
              </a:solidFill>
              <a:ln w="19050">
                <a:noFill/>
              </a:ln>
              <a:effectLst/>
            </c:spPr>
            <c:extLst>
              <c:ext xmlns:c16="http://schemas.microsoft.com/office/drawing/2014/chart" uri="{C3380CC4-5D6E-409C-BE32-E72D297353CC}">
                <c16:uniqueId val="{00000005-210C-4757-A4B7-0A5C78F24C69}"/>
              </c:ext>
            </c:extLst>
          </c:dPt>
          <c:dPt>
            <c:idx val="3"/>
            <c:bubble3D val="0"/>
            <c:spPr>
              <a:solidFill>
                <a:srgbClr val="C00000"/>
              </a:solidFill>
              <a:ln w="19050">
                <a:noFill/>
              </a:ln>
              <a:effectLst/>
            </c:spPr>
            <c:extLst>
              <c:ext xmlns:c16="http://schemas.microsoft.com/office/drawing/2014/chart" uri="{C3380CC4-5D6E-409C-BE32-E72D297353CC}">
                <c16:uniqueId val="{00000007-210C-4757-A4B7-0A5C78F24C69}"/>
              </c:ext>
            </c:extLst>
          </c:dPt>
          <c:dLbls>
            <c:dLbl>
              <c:idx val="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1-210C-4757-A4B7-0A5C78F24C69}"/>
                </c:ext>
              </c:extLst>
            </c:dLbl>
            <c:dLbl>
              <c:idx val="1"/>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3-210C-4757-A4B7-0A5C78F24C69}"/>
                </c:ext>
              </c:extLst>
            </c:dLbl>
            <c:dLbl>
              <c:idx val="2"/>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5-210C-4757-A4B7-0A5C78F24C69}"/>
                </c:ext>
              </c:extLst>
            </c:dLbl>
            <c:dLbl>
              <c:idx val="3"/>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7-210C-4757-A4B7-0A5C78F24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Republicans</c:v>
                </c:pt>
                <c:pt idx="1">
                  <c:v>Democrats</c:v>
                </c:pt>
                <c:pt idx="2">
                  <c:v>Neither/DK</c:v>
                </c:pt>
              </c:strCache>
            </c:strRef>
          </c:cat>
          <c:val>
            <c:numRef>
              <c:f>Sheet1!$B$2:$B$4</c:f>
              <c:numCache>
                <c:formatCode>General</c:formatCode>
                <c:ptCount val="3"/>
                <c:pt idx="0">
                  <c:v>38</c:v>
                </c:pt>
                <c:pt idx="1">
                  <c:v>39</c:v>
                </c:pt>
                <c:pt idx="2">
                  <c:v>23</c:v>
                </c:pt>
              </c:numCache>
            </c:numRef>
          </c:val>
          <c:extLst>
            <c:ext xmlns:c16="http://schemas.microsoft.com/office/drawing/2014/chart" uri="{C3380CC4-5D6E-409C-BE32-E72D297353CC}">
              <c16:uniqueId val="{00000008-210C-4757-A4B7-0A5C78F24C6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3114885923202941"/>
          <c:w val="1"/>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DEM</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Sheet1!$B$2:$B$7</c:f>
              <c:numCache>
                <c:formatCode>0%</c:formatCode>
                <c:ptCount val="6"/>
                <c:pt idx="0">
                  <c:v>0.45</c:v>
                </c:pt>
                <c:pt idx="1">
                  <c:v>0.35</c:v>
                </c:pt>
                <c:pt idx="2">
                  <c:v>0.48</c:v>
                </c:pt>
                <c:pt idx="3">
                  <c:v>0.38</c:v>
                </c:pt>
                <c:pt idx="4">
                  <c:v>0.35</c:v>
                </c:pt>
                <c:pt idx="5">
                  <c:v>0.36</c:v>
                </c:pt>
              </c:numCache>
            </c:numRef>
          </c:val>
          <c:extLst>
            <c:ext xmlns:c16="http://schemas.microsoft.com/office/drawing/2014/chart" uri="{C3380CC4-5D6E-409C-BE32-E72D297353CC}">
              <c16:uniqueId val="{00000000-5BB6-41F1-A44B-2D1B233E3FF4}"/>
            </c:ext>
          </c:extLst>
        </c:ser>
        <c:ser>
          <c:idx val="1"/>
          <c:order val="1"/>
          <c:tx>
            <c:strRef>
              <c:f>Sheet1!$C$1</c:f>
              <c:strCache>
                <c:ptCount val="1"/>
                <c:pt idx="0">
                  <c:v>REP</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Sheet1!$C$2:$C$7</c:f>
              <c:numCache>
                <c:formatCode>0%</c:formatCode>
                <c:ptCount val="6"/>
                <c:pt idx="0">
                  <c:v>0.39</c:v>
                </c:pt>
                <c:pt idx="1">
                  <c:v>0.37</c:v>
                </c:pt>
                <c:pt idx="2">
                  <c:v>0.46</c:v>
                </c:pt>
                <c:pt idx="3">
                  <c:v>0.34</c:v>
                </c:pt>
                <c:pt idx="4">
                  <c:v>0.37</c:v>
                </c:pt>
                <c:pt idx="5">
                  <c:v>0.41</c:v>
                </c:pt>
              </c:numCache>
            </c:numRef>
          </c:val>
          <c:extLst>
            <c:ext xmlns:c16="http://schemas.microsoft.com/office/drawing/2014/chart" uri="{C3380CC4-5D6E-409C-BE32-E72D297353CC}">
              <c16:uniqueId val="{00000001-5BB6-41F1-A44B-2D1B233E3FF4}"/>
            </c:ext>
          </c:extLst>
        </c:ser>
        <c:ser>
          <c:idx val="2"/>
          <c:order val="2"/>
          <c:tx>
            <c:strRef>
              <c:f>Sheet1!$D$1</c:f>
              <c:strCache>
                <c:ptCount val="1"/>
                <c:pt idx="0">
                  <c:v>Neither/DK</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Sheet1!$D$2:$D$7</c:f>
              <c:numCache>
                <c:formatCode>0%</c:formatCode>
                <c:ptCount val="6"/>
                <c:pt idx="0">
                  <c:v>0.16</c:v>
                </c:pt>
                <c:pt idx="1">
                  <c:v>0.28000000000000003</c:v>
                </c:pt>
                <c:pt idx="2">
                  <c:v>0.06</c:v>
                </c:pt>
                <c:pt idx="3">
                  <c:v>0.28000000000000003</c:v>
                </c:pt>
                <c:pt idx="4">
                  <c:v>0.28999999999999998</c:v>
                </c:pt>
                <c:pt idx="5">
                  <c:v>0.23</c:v>
                </c:pt>
              </c:numCache>
            </c:numRef>
          </c:val>
          <c:extLst>
            <c:ext xmlns:c16="http://schemas.microsoft.com/office/drawing/2014/chart" uri="{C3380CC4-5D6E-409C-BE32-E72D297353CC}">
              <c16:uniqueId val="{00000002-5BB6-41F1-A44B-2D1B233E3FF4}"/>
            </c:ext>
          </c:extLst>
        </c:ser>
        <c:dLbls>
          <c:showLegendKey val="0"/>
          <c:showVal val="0"/>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1578426078804"/>
          <c:y val="6.9622307907459954E-3"/>
          <c:w val="0.694148540490377"/>
          <c:h val="0.83310150037959019"/>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210C-4757-A4B7-0A5C78F24C69}"/>
              </c:ext>
            </c:extLst>
          </c:dPt>
          <c:dPt>
            <c:idx val="1"/>
            <c:bubble3D val="0"/>
            <c:spPr>
              <a:solidFill>
                <a:srgbClr val="5B9BD5"/>
              </a:solidFill>
              <a:ln w="19050">
                <a:noFill/>
              </a:ln>
              <a:effectLst/>
            </c:spPr>
            <c:extLst>
              <c:ext xmlns:c16="http://schemas.microsoft.com/office/drawing/2014/chart" uri="{C3380CC4-5D6E-409C-BE32-E72D297353CC}">
                <c16:uniqueId val="{00000003-210C-4757-A4B7-0A5C78F24C69}"/>
              </c:ext>
            </c:extLst>
          </c:dPt>
          <c:dPt>
            <c:idx val="2"/>
            <c:bubble3D val="0"/>
            <c:spPr>
              <a:solidFill>
                <a:srgbClr val="7F7F7F"/>
              </a:solidFill>
              <a:ln w="19050">
                <a:noFill/>
              </a:ln>
              <a:effectLst/>
            </c:spPr>
            <c:extLst>
              <c:ext xmlns:c16="http://schemas.microsoft.com/office/drawing/2014/chart" uri="{C3380CC4-5D6E-409C-BE32-E72D297353CC}">
                <c16:uniqueId val="{00000005-210C-4757-A4B7-0A5C78F24C69}"/>
              </c:ext>
            </c:extLst>
          </c:dPt>
          <c:dPt>
            <c:idx val="3"/>
            <c:bubble3D val="0"/>
            <c:spPr>
              <a:solidFill>
                <a:srgbClr val="C00000"/>
              </a:solidFill>
              <a:ln w="19050">
                <a:noFill/>
              </a:ln>
              <a:effectLst/>
            </c:spPr>
            <c:extLst>
              <c:ext xmlns:c16="http://schemas.microsoft.com/office/drawing/2014/chart" uri="{C3380CC4-5D6E-409C-BE32-E72D297353CC}">
                <c16:uniqueId val="{00000007-210C-4757-A4B7-0A5C78F24C69}"/>
              </c:ext>
            </c:extLst>
          </c:dPt>
          <c:dLbls>
            <c:dLbl>
              <c:idx val="1"/>
              <c:layout>
                <c:manualLayout>
                  <c:x val="0.13981058678976549"/>
                  <c:y val="0.1058946337955008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10C-4757-A4B7-0A5C78F24C69}"/>
                </c:ext>
              </c:extLst>
            </c:dLbl>
            <c:dLbl>
              <c:idx val="2"/>
              <c:layout>
                <c:manualLayout>
                  <c:x val="7.4933805253756064E-2"/>
                  <c:y val="4.519493946537739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Gill Sans MT" panose="020B05020201040202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10C-4757-A4B7-0A5C78F24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General</c:formatCode>
                <c:ptCount val="3"/>
                <c:pt idx="0">
                  <c:v>74</c:v>
                </c:pt>
                <c:pt idx="1">
                  <c:v>19</c:v>
                </c:pt>
                <c:pt idx="2">
                  <c:v>6</c:v>
                </c:pt>
              </c:numCache>
            </c:numRef>
          </c:val>
          <c:extLst>
            <c:ext xmlns:c16="http://schemas.microsoft.com/office/drawing/2014/chart" uri="{C3380CC4-5D6E-409C-BE32-E72D297353CC}">
              <c16:uniqueId val="{00000008-210C-4757-A4B7-0A5C78F24C6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1349873436685571E-2"/>
          <c:y val="0.83114885923202941"/>
          <c:w val="0.86522801684181627"/>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DEM</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Sheet1!$B$2:$B$7</c:f>
              <c:numCache>
                <c:formatCode>0%</c:formatCode>
                <c:ptCount val="6"/>
                <c:pt idx="0">
                  <c:v>0.71</c:v>
                </c:pt>
                <c:pt idx="1">
                  <c:v>0.77</c:v>
                </c:pt>
                <c:pt idx="2">
                  <c:v>0.81</c:v>
                </c:pt>
                <c:pt idx="3">
                  <c:v>0.63</c:v>
                </c:pt>
                <c:pt idx="4">
                  <c:v>0.81</c:v>
                </c:pt>
                <c:pt idx="5">
                  <c:v>0.8</c:v>
                </c:pt>
              </c:numCache>
            </c:numRef>
          </c:val>
          <c:extLst>
            <c:ext xmlns:c16="http://schemas.microsoft.com/office/drawing/2014/chart" uri="{C3380CC4-5D6E-409C-BE32-E72D297353CC}">
              <c16:uniqueId val="{00000000-5BB6-41F1-A44B-2D1B233E3FF4}"/>
            </c:ext>
          </c:extLst>
        </c:ser>
        <c:ser>
          <c:idx val="1"/>
          <c:order val="1"/>
          <c:tx>
            <c:strRef>
              <c:f>Sheet1!$C$1</c:f>
              <c:strCache>
                <c:ptCount val="1"/>
                <c:pt idx="0">
                  <c:v>REP</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Sheet1!$C$2:$C$7</c:f>
              <c:numCache>
                <c:formatCode>0%</c:formatCode>
                <c:ptCount val="6"/>
                <c:pt idx="0">
                  <c:v>0.22</c:v>
                </c:pt>
                <c:pt idx="1">
                  <c:v>0.17</c:v>
                </c:pt>
                <c:pt idx="2">
                  <c:v>0.15</c:v>
                </c:pt>
                <c:pt idx="3">
                  <c:v>0.26</c:v>
                </c:pt>
                <c:pt idx="4">
                  <c:v>0.15</c:v>
                </c:pt>
                <c:pt idx="5">
                  <c:v>0.19</c:v>
                </c:pt>
              </c:numCache>
            </c:numRef>
          </c:val>
          <c:extLst>
            <c:ext xmlns:c16="http://schemas.microsoft.com/office/drawing/2014/chart" uri="{C3380CC4-5D6E-409C-BE32-E72D297353CC}">
              <c16:uniqueId val="{00000001-5BB6-41F1-A44B-2D1B233E3FF4}"/>
            </c:ext>
          </c:extLst>
        </c:ser>
        <c:ser>
          <c:idx val="2"/>
          <c:order val="2"/>
          <c:tx>
            <c:strRef>
              <c:f>Sheet1!$D$1</c:f>
              <c:strCache>
                <c:ptCount val="1"/>
                <c:pt idx="0">
                  <c:v>Neither/DK</c:v>
                </c:pt>
              </c:strCache>
            </c:strRef>
          </c:tx>
          <c:spPr>
            <a:solidFill>
              <a:srgbClr val="7F7F7F"/>
            </a:solidFill>
            <a:ln>
              <a:noFill/>
            </a:ln>
            <a:effectLst/>
          </c:spPr>
          <c:invertIfNegative val="0"/>
          <c:cat>
            <c:strRef>
              <c:f>Sheet1!$A$2:$A$7</c:f>
              <c:strCache>
                <c:ptCount val="6"/>
                <c:pt idx="0">
                  <c:v>MALE</c:v>
                </c:pt>
                <c:pt idx="1">
                  <c:v>FEMALE</c:v>
                </c:pt>
                <c:pt idx="2">
                  <c:v>REPUBLICAN</c:v>
                </c:pt>
                <c:pt idx="3">
                  <c:v>DEMOCRAT</c:v>
                </c:pt>
                <c:pt idx="4">
                  <c:v>UNAFFILIATED</c:v>
                </c:pt>
                <c:pt idx="5">
                  <c:v>SWING</c:v>
                </c:pt>
              </c:strCache>
            </c:strRef>
          </c:cat>
          <c:val>
            <c:numRef>
              <c:f>Sheet1!$D$2:$D$7</c:f>
              <c:numCache>
                <c:formatCode>0%</c:formatCode>
                <c:ptCount val="6"/>
                <c:pt idx="0">
                  <c:v>7.0000000000000007E-2</c:v>
                </c:pt>
                <c:pt idx="1">
                  <c:v>0.06</c:v>
                </c:pt>
                <c:pt idx="2">
                  <c:v>0.04</c:v>
                </c:pt>
                <c:pt idx="3">
                  <c:v>0.1</c:v>
                </c:pt>
                <c:pt idx="4">
                  <c:v>0.04</c:v>
                </c:pt>
                <c:pt idx="5">
                  <c:v>0.02</c:v>
                </c:pt>
              </c:numCache>
            </c:numRef>
          </c:val>
          <c:extLst>
            <c:ext xmlns:c16="http://schemas.microsoft.com/office/drawing/2014/chart" uri="{C3380CC4-5D6E-409C-BE32-E72D297353CC}">
              <c16:uniqueId val="{00000002-5BB6-41F1-A44B-2D1B233E3FF4}"/>
            </c:ext>
          </c:extLst>
        </c:ser>
        <c:dLbls>
          <c:showLegendKey val="0"/>
          <c:showVal val="0"/>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1578426078804"/>
          <c:y val="6.9622307907459954E-3"/>
          <c:w val="0.694148540490377"/>
          <c:h val="0.83310150037959019"/>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210C-4757-A4B7-0A5C78F24C69}"/>
              </c:ext>
            </c:extLst>
          </c:dPt>
          <c:dPt>
            <c:idx val="1"/>
            <c:bubble3D val="0"/>
            <c:spPr>
              <a:solidFill>
                <a:srgbClr val="5B9BD5"/>
              </a:solidFill>
              <a:ln w="19050">
                <a:noFill/>
              </a:ln>
              <a:effectLst/>
            </c:spPr>
            <c:extLst>
              <c:ext xmlns:c16="http://schemas.microsoft.com/office/drawing/2014/chart" uri="{C3380CC4-5D6E-409C-BE32-E72D297353CC}">
                <c16:uniqueId val="{00000003-210C-4757-A4B7-0A5C78F24C69}"/>
              </c:ext>
            </c:extLst>
          </c:dPt>
          <c:dPt>
            <c:idx val="2"/>
            <c:bubble3D val="0"/>
            <c:spPr>
              <a:solidFill>
                <a:srgbClr val="7F7F7F"/>
              </a:solidFill>
              <a:ln w="19050">
                <a:noFill/>
              </a:ln>
              <a:effectLst/>
            </c:spPr>
            <c:extLst>
              <c:ext xmlns:c16="http://schemas.microsoft.com/office/drawing/2014/chart" uri="{C3380CC4-5D6E-409C-BE32-E72D297353CC}">
                <c16:uniqueId val="{00000005-210C-4757-A4B7-0A5C78F24C69}"/>
              </c:ext>
            </c:extLst>
          </c:dPt>
          <c:dPt>
            <c:idx val="3"/>
            <c:bubble3D val="0"/>
            <c:spPr>
              <a:solidFill>
                <a:srgbClr val="C00000"/>
              </a:solidFill>
              <a:ln w="19050">
                <a:noFill/>
              </a:ln>
              <a:effectLst/>
            </c:spPr>
            <c:extLst>
              <c:ext xmlns:c16="http://schemas.microsoft.com/office/drawing/2014/chart" uri="{C3380CC4-5D6E-409C-BE32-E72D297353CC}">
                <c16:uniqueId val="{00000007-210C-4757-A4B7-0A5C78F24C69}"/>
              </c:ext>
            </c:extLst>
          </c:dPt>
          <c:dLbls>
            <c:dLbl>
              <c:idx val="1"/>
              <c:layout>
                <c:manualLayout>
                  <c:x val="5.7890257693936346E-2"/>
                  <c:y val="-0.31493437087945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10C-4757-A4B7-0A5C78F24C69}"/>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Gill Sans MT" panose="020B0502020104020203" pitchFamily="34" charset="0"/>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5-210C-4757-A4B7-0A5C78F24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General</c:formatCode>
                <c:ptCount val="3"/>
                <c:pt idx="0">
                  <c:v>21</c:v>
                </c:pt>
                <c:pt idx="1">
                  <c:v>65</c:v>
                </c:pt>
                <c:pt idx="2">
                  <c:v>14</c:v>
                </c:pt>
              </c:numCache>
            </c:numRef>
          </c:val>
          <c:extLst>
            <c:ext xmlns:c16="http://schemas.microsoft.com/office/drawing/2014/chart" uri="{C3380CC4-5D6E-409C-BE32-E72D297353CC}">
              <c16:uniqueId val="{00000008-210C-4757-A4B7-0A5C78F24C6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1349873436685571E-2"/>
          <c:y val="0.83114885923202941"/>
          <c:w val="0.86522801684181627"/>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DEM</c:v>
                </c:pt>
              </c:strCache>
            </c:strRef>
          </c:tx>
          <c:spPr>
            <a:solidFill>
              <a:srgbClr val="C00000"/>
            </a:solidFill>
            <a:ln>
              <a:noFill/>
            </a:ln>
            <a:effectLst/>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A0-4867-BE5A-9C8539C2613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Sheet1!$B$2:$B$7</c:f>
              <c:numCache>
                <c:formatCode>0%</c:formatCode>
                <c:ptCount val="6"/>
                <c:pt idx="0">
                  <c:v>0.24</c:v>
                </c:pt>
                <c:pt idx="1">
                  <c:v>0.18</c:v>
                </c:pt>
                <c:pt idx="2">
                  <c:v>0.14000000000000001</c:v>
                </c:pt>
                <c:pt idx="3">
                  <c:v>0.31</c:v>
                </c:pt>
                <c:pt idx="4">
                  <c:v>0.14000000000000001</c:v>
                </c:pt>
                <c:pt idx="5">
                  <c:v>0.12</c:v>
                </c:pt>
              </c:numCache>
            </c:numRef>
          </c:val>
          <c:extLst>
            <c:ext xmlns:c16="http://schemas.microsoft.com/office/drawing/2014/chart" uri="{C3380CC4-5D6E-409C-BE32-E72D297353CC}">
              <c16:uniqueId val="{00000000-5BB6-41F1-A44B-2D1B233E3FF4}"/>
            </c:ext>
          </c:extLst>
        </c:ser>
        <c:ser>
          <c:idx val="1"/>
          <c:order val="1"/>
          <c:tx>
            <c:strRef>
              <c:f>Sheet1!$C$1</c:f>
              <c:strCache>
                <c:ptCount val="1"/>
                <c:pt idx="0">
                  <c:v>REP</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Sheet1!$C$2:$C$7</c:f>
              <c:numCache>
                <c:formatCode>0%</c:formatCode>
                <c:ptCount val="6"/>
                <c:pt idx="0">
                  <c:v>0.64</c:v>
                </c:pt>
                <c:pt idx="1">
                  <c:v>0.66</c:v>
                </c:pt>
                <c:pt idx="2">
                  <c:v>0.76</c:v>
                </c:pt>
                <c:pt idx="3">
                  <c:v>0.52</c:v>
                </c:pt>
                <c:pt idx="4">
                  <c:v>0.72</c:v>
                </c:pt>
                <c:pt idx="5">
                  <c:v>0.81</c:v>
                </c:pt>
              </c:numCache>
            </c:numRef>
          </c:val>
          <c:extLst>
            <c:ext xmlns:c16="http://schemas.microsoft.com/office/drawing/2014/chart" uri="{C3380CC4-5D6E-409C-BE32-E72D297353CC}">
              <c16:uniqueId val="{00000001-5BB6-41F1-A44B-2D1B233E3FF4}"/>
            </c:ext>
          </c:extLst>
        </c:ser>
        <c:ser>
          <c:idx val="2"/>
          <c:order val="2"/>
          <c:tx>
            <c:strRef>
              <c:f>Sheet1!$D$1</c:f>
              <c:strCache>
                <c:ptCount val="1"/>
                <c:pt idx="0">
                  <c:v>Neither/DK</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Sheet1!$D$2:$D$7</c:f>
              <c:numCache>
                <c:formatCode>0%</c:formatCode>
                <c:ptCount val="6"/>
                <c:pt idx="0">
                  <c:v>0.12</c:v>
                </c:pt>
                <c:pt idx="1">
                  <c:v>0.16</c:v>
                </c:pt>
                <c:pt idx="2">
                  <c:v>0.1</c:v>
                </c:pt>
                <c:pt idx="3">
                  <c:v>0.17</c:v>
                </c:pt>
                <c:pt idx="4">
                  <c:v>0.14000000000000001</c:v>
                </c:pt>
                <c:pt idx="5">
                  <c:v>7.0000000000000007E-2</c:v>
                </c:pt>
              </c:numCache>
            </c:numRef>
          </c:val>
          <c:extLst>
            <c:ext xmlns:c16="http://schemas.microsoft.com/office/drawing/2014/chart" uri="{C3380CC4-5D6E-409C-BE32-E72D297353CC}">
              <c16:uniqueId val="{00000002-5BB6-41F1-A44B-2D1B233E3FF4}"/>
            </c:ext>
          </c:extLst>
        </c:ser>
        <c:dLbls>
          <c:showLegendKey val="0"/>
          <c:showVal val="0"/>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1578426078804"/>
          <c:y val="6.9622307907459954E-3"/>
          <c:w val="0.694148540490377"/>
          <c:h val="0.83310150037959019"/>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210C-4757-A4B7-0A5C78F24C69}"/>
              </c:ext>
            </c:extLst>
          </c:dPt>
          <c:dPt>
            <c:idx val="1"/>
            <c:bubble3D val="0"/>
            <c:spPr>
              <a:solidFill>
                <a:srgbClr val="5B9BD5"/>
              </a:solidFill>
              <a:ln w="19050">
                <a:noFill/>
              </a:ln>
              <a:effectLst/>
            </c:spPr>
            <c:extLst>
              <c:ext xmlns:c16="http://schemas.microsoft.com/office/drawing/2014/chart" uri="{C3380CC4-5D6E-409C-BE32-E72D297353CC}">
                <c16:uniqueId val="{00000003-210C-4757-A4B7-0A5C78F24C69}"/>
              </c:ext>
            </c:extLst>
          </c:dPt>
          <c:dPt>
            <c:idx val="2"/>
            <c:bubble3D val="0"/>
            <c:spPr>
              <a:solidFill>
                <a:srgbClr val="7F7F7F"/>
              </a:solidFill>
              <a:ln w="19050">
                <a:noFill/>
              </a:ln>
              <a:effectLst/>
            </c:spPr>
            <c:extLst>
              <c:ext xmlns:c16="http://schemas.microsoft.com/office/drawing/2014/chart" uri="{C3380CC4-5D6E-409C-BE32-E72D297353CC}">
                <c16:uniqueId val="{00000005-210C-4757-A4B7-0A5C78F24C69}"/>
              </c:ext>
            </c:extLst>
          </c:dPt>
          <c:dPt>
            <c:idx val="3"/>
            <c:bubble3D val="0"/>
            <c:spPr>
              <a:solidFill>
                <a:srgbClr val="C00000"/>
              </a:solidFill>
              <a:ln w="19050">
                <a:noFill/>
              </a:ln>
              <a:effectLst/>
            </c:spPr>
            <c:extLst>
              <c:ext xmlns:c16="http://schemas.microsoft.com/office/drawing/2014/chart" uri="{C3380CC4-5D6E-409C-BE32-E72D297353CC}">
                <c16:uniqueId val="{00000007-210C-4757-A4B7-0A5C78F24C69}"/>
              </c:ext>
            </c:extLst>
          </c:dPt>
          <c:dLbls>
            <c:dLbl>
              <c:idx val="0"/>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0C-4757-A4B7-0A5C78F24C69}"/>
                </c:ext>
              </c:extLst>
            </c:dLbl>
            <c:dLbl>
              <c:idx val="1"/>
              <c:layout>
                <c:manualLayout>
                  <c:x val="0.11074211983407878"/>
                  <c:y val="0.1046619650777160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10C-4757-A4B7-0A5C78F24C69}"/>
                </c:ext>
              </c:extLst>
            </c:dLbl>
            <c:dLbl>
              <c:idx val="2"/>
              <c:layout>
                <c:manualLayout>
                  <c:x val="6.9962306708739999E-2"/>
                  <c:y val="3.250864066807847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Gill Sans MT" panose="020B0502020104020203"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10C-4757-A4B7-0A5C78F24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0.81</c:v>
                </c:pt>
                <c:pt idx="1">
                  <c:v>0.13</c:v>
                </c:pt>
                <c:pt idx="2">
                  <c:v>0.05</c:v>
                </c:pt>
              </c:numCache>
            </c:numRef>
          </c:val>
          <c:extLst>
            <c:ext xmlns:c16="http://schemas.microsoft.com/office/drawing/2014/chart" uri="{C3380CC4-5D6E-409C-BE32-E72D297353CC}">
              <c16:uniqueId val="{00000008-210C-4757-A4B7-0A5C78F24C6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1349873436685571E-2"/>
          <c:y val="0.83114885923202941"/>
          <c:w val="0.86522801684181627"/>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DEM</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Sheet1!$B$2:$B$7</c:f>
              <c:numCache>
                <c:formatCode>0%</c:formatCode>
                <c:ptCount val="6"/>
                <c:pt idx="0">
                  <c:v>0.78</c:v>
                </c:pt>
                <c:pt idx="1">
                  <c:v>0.84</c:v>
                </c:pt>
                <c:pt idx="2">
                  <c:v>0.83</c:v>
                </c:pt>
                <c:pt idx="3">
                  <c:v>0.78</c:v>
                </c:pt>
                <c:pt idx="4">
                  <c:v>0.83</c:v>
                </c:pt>
                <c:pt idx="5">
                  <c:v>0.83</c:v>
                </c:pt>
              </c:numCache>
            </c:numRef>
          </c:val>
          <c:extLst>
            <c:ext xmlns:c16="http://schemas.microsoft.com/office/drawing/2014/chart" uri="{C3380CC4-5D6E-409C-BE32-E72D297353CC}">
              <c16:uniqueId val="{00000000-5BB6-41F1-A44B-2D1B233E3FF4}"/>
            </c:ext>
          </c:extLst>
        </c:ser>
        <c:ser>
          <c:idx val="1"/>
          <c:order val="1"/>
          <c:tx>
            <c:strRef>
              <c:f>Sheet1!$C$1</c:f>
              <c:strCache>
                <c:ptCount val="1"/>
                <c:pt idx="0">
                  <c:v>REP</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Sheet1!$C$2:$C$7</c:f>
              <c:numCache>
                <c:formatCode>0%</c:formatCode>
                <c:ptCount val="6"/>
                <c:pt idx="0">
                  <c:v>0.16</c:v>
                </c:pt>
                <c:pt idx="1">
                  <c:v>0.11</c:v>
                </c:pt>
                <c:pt idx="2">
                  <c:v>0.13</c:v>
                </c:pt>
                <c:pt idx="3">
                  <c:v>0.15</c:v>
                </c:pt>
                <c:pt idx="4">
                  <c:v>0.12</c:v>
                </c:pt>
                <c:pt idx="5">
                  <c:v>0.14000000000000001</c:v>
                </c:pt>
              </c:numCache>
            </c:numRef>
          </c:val>
          <c:extLst>
            <c:ext xmlns:c16="http://schemas.microsoft.com/office/drawing/2014/chart" uri="{C3380CC4-5D6E-409C-BE32-E72D297353CC}">
              <c16:uniqueId val="{00000001-5BB6-41F1-A44B-2D1B233E3FF4}"/>
            </c:ext>
          </c:extLst>
        </c:ser>
        <c:ser>
          <c:idx val="2"/>
          <c:order val="2"/>
          <c:tx>
            <c:strRef>
              <c:f>Sheet1!$D$1</c:f>
              <c:strCache>
                <c:ptCount val="1"/>
                <c:pt idx="0">
                  <c:v>Neither/DK</c:v>
                </c:pt>
              </c:strCache>
            </c:strRef>
          </c:tx>
          <c:spPr>
            <a:solidFill>
              <a:srgbClr val="7F7F7F"/>
            </a:solidFill>
            <a:ln>
              <a:noFill/>
            </a:ln>
            <a:effectLst/>
          </c:spPr>
          <c:invertIfNegative val="0"/>
          <c:cat>
            <c:strRef>
              <c:f>Sheet1!$A$2:$A$7</c:f>
              <c:strCache>
                <c:ptCount val="6"/>
                <c:pt idx="0">
                  <c:v>MALE</c:v>
                </c:pt>
                <c:pt idx="1">
                  <c:v>FEMALE</c:v>
                </c:pt>
                <c:pt idx="2">
                  <c:v>REPUBLICAN</c:v>
                </c:pt>
                <c:pt idx="3">
                  <c:v>DEMOCRAT</c:v>
                </c:pt>
                <c:pt idx="4">
                  <c:v>UNAFFILIATED</c:v>
                </c:pt>
                <c:pt idx="5">
                  <c:v>SWING</c:v>
                </c:pt>
              </c:strCache>
            </c:strRef>
          </c:cat>
          <c:val>
            <c:numRef>
              <c:f>Sheet1!$D$2:$D$7</c:f>
              <c:numCache>
                <c:formatCode>0%</c:formatCode>
                <c:ptCount val="6"/>
                <c:pt idx="0">
                  <c:v>0.06</c:v>
                </c:pt>
                <c:pt idx="1">
                  <c:v>0.05</c:v>
                </c:pt>
                <c:pt idx="2">
                  <c:v>0.03</c:v>
                </c:pt>
                <c:pt idx="3">
                  <c:v>7.0000000000000007E-2</c:v>
                </c:pt>
                <c:pt idx="4">
                  <c:v>0.05</c:v>
                </c:pt>
                <c:pt idx="5">
                  <c:v>0.03</c:v>
                </c:pt>
              </c:numCache>
            </c:numRef>
          </c:val>
          <c:extLst>
            <c:ext xmlns:c16="http://schemas.microsoft.com/office/drawing/2014/chart" uri="{C3380CC4-5D6E-409C-BE32-E72D297353CC}">
              <c16:uniqueId val="{00000002-5BB6-41F1-A44B-2D1B233E3FF4}"/>
            </c:ext>
          </c:extLst>
        </c:ser>
        <c:dLbls>
          <c:showLegendKey val="0"/>
          <c:showVal val="0"/>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88104856523331"/>
          <c:y val="0.16590982933246506"/>
          <c:w val="0.65026068561148687"/>
          <c:h val="0.8340901706675349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0C-4757-A4B7-0A5C78F24C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0C-4757-A4B7-0A5C78F24C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0C-4757-A4B7-0A5C78F24C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0C-4757-A4B7-0A5C78F24C6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0-6CD1-47A6-A0F4-DC1143D012EE}"/>
              </c:ext>
            </c:extLst>
          </c:dPt>
          <c:dLbls>
            <c:dLbl>
              <c:idx val="0"/>
              <c:layout>
                <c:manualLayout>
                  <c:x val="-0.2023491036238885"/>
                  <c:y val="4.4353539841197699E-2"/>
                </c:manualLayout>
              </c:layout>
              <c:tx>
                <c:rich>
                  <a:bodyPr/>
                  <a:lstStyle/>
                  <a:p>
                    <a:fld id="{9E64FC5F-AAEA-4919-B367-AE0F61672CA9}" type="CATEGORYNAME">
                      <a:rPr lang="en-US" smtClean="0"/>
                      <a:pPr/>
                      <a:t>[CATEGORY NAME]</a:t>
                    </a:fld>
                    <a:r>
                      <a:rPr lang="en-US" baseline="0" dirty="0"/>
                      <a:t> </a:t>
                    </a:r>
                    <a:fld id="{4FB951F5-1198-4005-BA97-61205DE6CB39}"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23856499432930034"/>
                      <c:h val="0.22784662844121395"/>
                    </c:manualLayout>
                  </c15:layout>
                  <c15:dlblFieldTable/>
                  <c15:showDataLabelsRange val="0"/>
                </c:ext>
                <c:ext xmlns:c16="http://schemas.microsoft.com/office/drawing/2014/chart" uri="{C3380CC4-5D6E-409C-BE32-E72D297353CC}">
                  <c16:uniqueId val="{00000001-210C-4757-A4B7-0A5C78F24C69}"/>
                </c:ext>
              </c:extLst>
            </c:dLbl>
            <c:dLbl>
              <c:idx val="1"/>
              <c:layout>
                <c:manualLayout>
                  <c:x val="0.15641399221600513"/>
                  <c:y val="-0.14727846280078508"/>
                </c:manualLayout>
              </c:layout>
              <c:tx>
                <c:rich>
                  <a:bodyPr/>
                  <a:lstStyle/>
                  <a:p>
                    <a:fld id="{0AB36AEC-8F8E-47EA-A224-2CA6BE3D8C90}" type="CATEGORYNAME">
                      <a:rPr lang="en-US" smtClean="0"/>
                      <a:pPr/>
                      <a:t>[CATEGORY NAME]</a:t>
                    </a:fld>
                    <a:r>
                      <a:rPr lang="en-US" baseline="0"/>
                      <a:t> </a:t>
                    </a:r>
                    <a:fld id="{C0B3E1D3-9141-4AED-8EB1-2833B6485938}"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0C-4757-A4B7-0A5C78F24C69}"/>
                </c:ext>
              </c:extLst>
            </c:dLbl>
            <c:dLbl>
              <c:idx val="2"/>
              <c:layout>
                <c:manualLayout>
                  <c:x val="0.19545083872761956"/>
                  <c:y val="3.8688233259952666E-2"/>
                </c:manualLayout>
              </c:layout>
              <c:tx>
                <c:rich>
                  <a:bodyPr/>
                  <a:lstStyle/>
                  <a:p>
                    <a:fld id="{430B68E3-2951-4872-B423-7671605BE76D}" type="CATEGORYNAME">
                      <a:rPr lang="en-US" smtClean="0"/>
                      <a:pPr/>
                      <a:t>[CATEGORY NAME]</a:t>
                    </a:fld>
                    <a:r>
                      <a:rPr lang="en-US" baseline="0" dirty="0"/>
                      <a:t> </a:t>
                    </a:r>
                    <a:fld id="{4F0C41AB-AF3E-498E-BE63-FD96F0630B1F}"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2414392713694124"/>
                      <c:h val="0.17475615191122232"/>
                    </c:manualLayout>
                  </c15:layout>
                  <c15:dlblFieldTable/>
                  <c15:showDataLabelsRange val="0"/>
                </c:ext>
                <c:ext xmlns:c16="http://schemas.microsoft.com/office/drawing/2014/chart" uri="{C3380CC4-5D6E-409C-BE32-E72D297353CC}">
                  <c16:uniqueId val="{00000005-210C-4757-A4B7-0A5C78F24C69}"/>
                </c:ext>
              </c:extLst>
            </c:dLbl>
            <c:dLbl>
              <c:idx val="3"/>
              <c:tx>
                <c:rich>
                  <a:bodyPr/>
                  <a:lstStyle/>
                  <a:p>
                    <a:fld id="{B527499E-0490-4D59-8C9A-420228073F77}" type="CATEGORYNAME">
                      <a:rPr lang="en-US" smtClean="0"/>
                      <a:pPr/>
                      <a:t>[CATEGORY NAME]</a:t>
                    </a:fld>
                    <a:r>
                      <a:rPr lang="en-US" baseline="0"/>
                      <a:t> </a:t>
                    </a:r>
                    <a:fld id="{420DD75E-8FA6-4CF7-B935-BC35782EB6F0}"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10C-4757-A4B7-0A5C78F24C69}"/>
                </c:ext>
              </c:extLst>
            </c:dLbl>
            <c:dLbl>
              <c:idx val="4"/>
              <c:layout>
                <c:manualLayout>
                  <c:x val="-8.5078600387316794E-2"/>
                  <c:y val="2.2121031887496496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ill Sans MT" panose="020B0502020104020203" pitchFamily="34" charset="0"/>
                        <a:ea typeface="+mn-ea"/>
                        <a:cs typeface="+mn-cs"/>
                      </a:defRPr>
                    </a:pPr>
                    <a:fld id="{137A7BC8-B5FF-405B-87D6-2A15868EFE14}" type="CATEGORYNAME">
                      <a:rPr lang="en-US" sz="1400" smtClean="0"/>
                      <a:pPr>
                        <a:defRPr sz="1600" b="1">
                          <a:solidFill>
                            <a:schemeClr val="tx1"/>
                          </a:solidFill>
                          <a:latin typeface="Gill Sans MT" panose="020B0502020104020203" pitchFamily="34" charset="0"/>
                        </a:defRPr>
                      </a:pPr>
                      <a:t>[CATEGORY NAME]</a:t>
                    </a:fld>
                    <a:r>
                      <a:rPr lang="en-US" sz="1600" baseline="0" dirty="0"/>
                      <a:t> </a:t>
                    </a:r>
                    <a:fld id="{C9780FB0-449D-4860-82FC-E37FD593736A}" type="VALUE">
                      <a:rPr lang="en-US" baseline="0" smtClean="0"/>
                      <a:pPr>
                        <a:defRPr sz="1600" b="1">
                          <a:solidFill>
                            <a:schemeClr val="tx1"/>
                          </a:solidFill>
                          <a:latin typeface="Gill Sans MT" panose="020B0502020104020203" pitchFamily="34" charset="0"/>
                        </a:defRPr>
                      </a:pPr>
                      <a:t>[VALUE]</a:t>
                    </a:fld>
                    <a:endParaRPr lang="en-US" sz="1600" baseline="0"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Gill Sans MT" panose="020B0502020104020203"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1787019964049359"/>
                      <c:h val="0.17254404872247267"/>
                    </c:manualLayout>
                  </c15:layout>
                  <c15:dlblFieldTable/>
                  <c15:showDataLabelsRange val="0"/>
                </c:ext>
                <c:ext xmlns:c16="http://schemas.microsoft.com/office/drawing/2014/chart" uri="{C3380CC4-5D6E-409C-BE32-E72D297353CC}">
                  <c16:uniqueId val="{00000000-6CD1-47A6-A0F4-DC1143D012E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Gill Sans MT" panose="020B0502020104020203" pitchFamily="34" charset="0"/>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Eversource and other energy cos</c:v>
                </c:pt>
                <c:pt idx="1">
                  <c:v>CT PURA</c:v>
                </c:pt>
                <c:pt idx="2">
                  <c:v>Democrats in the GA</c:v>
                </c:pt>
                <c:pt idx="3">
                  <c:v>Gov Lamont</c:v>
                </c:pt>
                <c:pt idx="4">
                  <c:v>Republicans in the GA</c:v>
                </c:pt>
              </c:strCache>
            </c:strRef>
          </c:cat>
          <c:val>
            <c:numRef>
              <c:f>Sheet1!$B$2:$B$6</c:f>
              <c:numCache>
                <c:formatCode>0%</c:formatCode>
                <c:ptCount val="5"/>
                <c:pt idx="0">
                  <c:v>0.46</c:v>
                </c:pt>
                <c:pt idx="1">
                  <c:v>0.23</c:v>
                </c:pt>
                <c:pt idx="2">
                  <c:v>0.15</c:v>
                </c:pt>
                <c:pt idx="3">
                  <c:v>0.1</c:v>
                </c:pt>
                <c:pt idx="4">
                  <c:v>0.06</c:v>
                </c:pt>
              </c:numCache>
            </c:numRef>
          </c:val>
          <c:extLst>
            <c:ext xmlns:c16="http://schemas.microsoft.com/office/drawing/2014/chart" uri="{C3380CC4-5D6E-409C-BE32-E72D297353CC}">
              <c16:uniqueId val="{00000008-210C-4757-A4B7-0A5C78F24C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04337697440955E-2"/>
          <c:y val="0"/>
          <c:w val="0.92838516331952636"/>
          <c:h val="0.83408575745136104"/>
        </c:manualLayout>
      </c:layout>
      <c:pieChart>
        <c:varyColors val="1"/>
        <c:ser>
          <c:idx val="0"/>
          <c:order val="0"/>
          <c:tx>
            <c:strRef>
              <c:f>Sheet1!$B$1</c:f>
              <c:strCache>
                <c:ptCount val="1"/>
                <c:pt idx="0">
                  <c:v>Sales</c:v>
                </c:pt>
              </c:strCache>
            </c:strRef>
          </c:tx>
          <c:spPr>
            <a:solidFill>
              <a:srgbClr val="5B9BD5"/>
            </a:solidFill>
            <a:ln>
              <a:solidFill>
                <a:schemeClr val="bg1"/>
              </a:solidFill>
            </a:ln>
          </c:spPr>
          <c:dPt>
            <c:idx val="0"/>
            <c:bubble3D val="0"/>
            <c:spPr>
              <a:solidFill>
                <a:srgbClr val="5B9BD5"/>
              </a:solidFill>
              <a:ln w="19050">
                <a:solidFill>
                  <a:schemeClr val="bg1"/>
                </a:solidFill>
              </a:ln>
              <a:effectLst/>
            </c:spPr>
            <c:extLst>
              <c:ext xmlns:c16="http://schemas.microsoft.com/office/drawing/2014/chart" uri="{C3380CC4-5D6E-409C-BE32-E72D297353CC}">
                <c16:uniqueId val="{00000001-3DFF-47AA-984F-A160189944EB}"/>
              </c:ext>
            </c:extLst>
          </c:dPt>
          <c:dPt>
            <c:idx val="1"/>
            <c:bubble3D val="0"/>
            <c:spPr>
              <a:solidFill>
                <a:srgbClr val="FF7C80"/>
              </a:solidFill>
              <a:ln w="19050">
                <a:solidFill>
                  <a:schemeClr val="bg1"/>
                </a:solidFill>
              </a:ln>
              <a:effectLst/>
            </c:spPr>
            <c:extLst>
              <c:ext xmlns:c16="http://schemas.microsoft.com/office/drawing/2014/chart" uri="{C3380CC4-5D6E-409C-BE32-E72D297353CC}">
                <c16:uniqueId val="{00000003-3DFF-47AA-984F-A160189944EB}"/>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0.48</c:v>
                </c:pt>
                <c:pt idx="1">
                  <c:v>0.52</c:v>
                </c:pt>
              </c:numCache>
            </c:numRef>
          </c:val>
          <c:extLst>
            <c:ext xmlns:c16="http://schemas.microsoft.com/office/drawing/2014/chart" uri="{C3380CC4-5D6E-409C-BE32-E72D297353CC}">
              <c16:uniqueId val="{00000006-3DFF-47AA-984F-A160189944E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4217481728154044"/>
          <c:y val="0.87626130280318859"/>
          <c:w val="0.52247066453871338"/>
          <c:h val="0.1220697912562986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ill Sans MT Condensed" panose="020B0506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20708435222991"/>
          <c:y val="4.1908017750760397E-2"/>
          <c:w val="0.80679291564777011"/>
          <c:h val="0.91618396449847905"/>
        </c:manualLayout>
      </c:layout>
      <c:barChart>
        <c:barDir val="bar"/>
        <c:grouping val="percentStacked"/>
        <c:varyColors val="0"/>
        <c:ser>
          <c:idx val="0"/>
          <c:order val="0"/>
          <c:tx>
            <c:strRef>
              <c:f>Sheet1!$B$1</c:f>
              <c:strCache>
                <c:ptCount val="1"/>
                <c:pt idx="0">
                  <c:v>Eversource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Sheet1!$B$2:$B$7</c:f>
              <c:numCache>
                <c:formatCode>0%</c:formatCode>
                <c:ptCount val="6"/>
                <c:pt idx="0">
                  <c:v>0.41</c:v>
                </c:pt>
                <c:pt idx="1">
                  <c:v>0.51</c:v>
                </c:pt>
                <c:pt idx="2">
                  <c:v>0.36</c:v>
                </c:pt>
                <c:pt idx="3">
                  <c:v>0.56000000000000005</c:v>
                </c:pt>
                <c:pt idx="4">
                  <c:v>0.42</c:v>
                </c:pt>
                <c:pt idx="5">
                  <c:v>0.46</c:v>
                </c:pt>
              </c:numCache>
            </c:numRef>
          </c:val>
          <c:extLst>
            <c:ext xmlns:c16="http://schemas.microsoft.com/office/drawing/2014/chart" uri="{C3380CC4-5D6E-409C-BE32-E72D297353CC}">
              <c16:uniqueId val="{00000000-5BB6-41F1-A44B-2D1B233E3FF4}"/>
            </c:ext>
          </c:extLst>
        </c:ser>
        <c:ser>
          <c:idx val="1"/>
          <c:order val="1"/>
          <c:tx>
            <c:strRef>
              <c:f>Sheet1!$C$1</c:f>
              <c:strCache>
                <c:ptCount val="1"/>
                <c:pt idx="0">
                  <c:v>Pura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Sheet1!$C$2:$C$7</c:f>
              <c:numCache>
                <c:formatCode>0%</c:formatCode>
                <c:ptCount val="6"/>
                <c:pt idx="0">
                  <c:v>0.18</c:v>
                </c:pt>
                <c:pt idx="1">
                  <c:v>0.27</c:v>
                </c:pt>
                <c:pt idx="2">
                  <c:v>0.14000000000000001</c:v>
                </c:pt>
                <c:pt idx="3">
                  <c:v>0.25</c:v>
                </c:pt>
                <c:pt idx="4">
                  <c:v>0.26</c:v>
                </c:pt>
                <c:pt idx="5">
                  <c:v>0.19</c:v>
                </c:pt>
              </c:numCache>
            </c:numRef>
          </c:val>
          <c:extLst>
            <c:ext xmlns:c16="http://schemas.microsoft.com/office/drawing/2014/chart" uri="{C3380CC4-5D6E-409C-BE32-E72D297353CC}">
              <c16:uniqueId val="{00000001-5BB6-41F1-A44B-2D1B233E3FF4}"/>
            </c:ext>
          </c:extLst>
        </c:ser>
        <c:ser>
          <c:idx val="2"/>
          <c:order val="2"/>
          <c:tx>
            <c:strRef>
              <c:f>Sheet1!$D$1</c:f>
              <c:strCache>
                <c:ptCount val="1"/>
                <c:pt idx="0">
                  <c:v>DEM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Sheet1!$D$2:$D$7</c:f>
              <c:numCache>
                <c:formatCode>0%</c:formatCode>
                <c:ptCount val="6"/>
                <c:pt idx="0">
                  <c:v>0.22</c:v>
                </c:pt>
                <c:pt idx="1">
                  <c:v>0.09</c:v>
                </c:pt>
                <c:pt idx="2">
                  <c:v>0.28000000000000003</c:v>
                </c:pt>
                <c:pt idx="3">
                  <c:v>7.0000000000000007E-2</c:v>
                </c:pt>
                <c:pt idx="4">
                  <c:v>0.14000000000000001</c:v>
                </c:pt>
                <c:pt idx="5">
                  <c:v>0.18</c:v>
                </c:pt>
              </c:numCache>
            </c:numRef>
          </c:val>
          <c:extLst>
            <c:ext xmlns:c16="http://schemas.microsoft.com/office/drawing/2014/chart" uri="{C3380CC4-5D6E-409C-BE32-E72D297353CC}">
              <c16:uniqueId val="{00000002-5BB6-41F1-A44B-2D1B233E3FF4}"/>
            </c:ext>
          </c:extLst>
        </c:ser>
        <c:ser>
          <c:idx val="3"/>
          <c:order val="3"/>
          <c:tx>
            <c:strRef>
              <c:f>Sheet1!$E$1</c:f>
              <c:strCache>
                <c:ptCount val="1"/>
                <c:pt idx="0">
                  <c:v>Lamont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Sheet1!$E$2:$E$7</c:f>
              <c:numCache>
                <c:formatCode>0%</c:formatCode>
                <c:ptCount val="6"/>
                <c:pt idx="0">
                  <c:v>0.12</c:v>
                </c:pt>
                <c:pt idx="1">
                  <c:v>0.08</c:v>
                </c:pt>
                <c:pt idx="2">
                  <c:v>0.17</c:v>
                </c:pt>
                <c:pt idx="3">
                  <c:v>0.02</c:v>
                </c:pt>
                <c:pt idx="4">
                  <c:v>0.14000000000000001</c:v>
                </c:pt>
                <c:pt idx="5">
                  <c:v>0.15</c:v>
                </c:pt>
              </c:numCache>
            </c:numRef>
          </c:val>
          <c:extLst>
            <c:ext xmlns:c16="http://schemas.microsoft.com/office/drawing/2014/chart" uri="{C3380CC4-5D6E-409C-BE32-E72D297353CC}">
              <c16:uniqueId val="{00000000-D0FA-4DB0-A5FD-204C68FA5834}"/>
            </c:ext>
          </c:extLst>
        </c:ser>
        <c:ser>
          <c:idx val="4"/>
          <c:order val="4"/>
          <c:tx>
            <c:strRef>
              <c:f>Sheet1!$F$1</c:f>
              <c:strCache>
                <c:ptCount val="1"/>
                <c:pt idx="0">
                  <c:v>REP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Sheet1!$F$2:$F$7</c:f>
              <c:numCache>
                <c:formatCode>0%</c:formatCode>
                <c:ptCount val="6"/>
                <c:pt idx="0">
                  <c:v>0.08</c:v>
                </c:pt>
                <c:pt idx="1">
                  <c:v>0.05</c:v>
                </c:pt>
                <c:pt idx="2">
                  <c:v>0.06</c:v>
                </c:pt>
                <c:pt idx="3">
                  <c:v>0.09</c:v>
                </c:pt>
                <c:pt idx="4">
                  <c:v>0.03</c:v>
                </c:pt>
                <c:pt idx="5">
                  <c:v>0.02</c:v>
                </c:pt>
              </c:numCache>
            </c:numRef>
          </c:val>
          <c:extLst>
            <c:ext xmlns:c16="http://schemas.microsoft.com/office/drawing/2014/chart" uri="{C3380CC4-5D6E-409C-BE32-E72D297353CC}">
              <c16:uniqueId val="{00000001-D0FA-4DB0-A5FD-204C68FA5834}"/>
            </c:ext>
          </c:extLst>
        </c:ser>
        <c:dLbls>
          <c:dLblPos val="ctr"/>
          <c:showLegendKey val="0"/>
          <c:showVal val="1"/>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04512941391891"/>
          <c:y val="6.1908139209653618E-4"/>
          <c:w val="0.59043088057639026"/>
          <c:h val="0.7601552822951213"/>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210C-4757-A4B7-0A5C78F24C69}"/>
              </c:ext>
            </c:extLst>
          </c:dPt>
          <c:dPt>
            <c:idx val="1"/>
            <c:bubble3D val="0"/>
            <c:spPr>
              <a:solidFill>
                <a:srgbClr val="5B9BD5"/>
              </a:solidFill>
              <a:ln w="19050">
                <a:noFill/>
              </a:ln>
              <a:effectLst/>
            </c:spPr>
            <c:extLst>
              <c:ext xmlns:c16="http://schemas.microsoft.com/office/drawing/2014/chart" uri="{C3380CC4-5D6E-409C-BE32-E72D297353CC}">
                <c16:uniqueId val="{00000003-210C-4757-A4B7-0A5C78F24C69}"/>
              </c:ext>
            </c:extLst>
          </c:dPt>
          <c:dPt>
            <c:idx val="2"/>
            <c:bubble3D val="0"/>
            <c:spPr>
              <a:solidFill>
                <a:srgbClr val="7F7F7F"/>
              </a:solidFill>
              <a:ln w="19050">
                <a:noFill/>
              </a:ln>
              <a:effectLst/>
            </c:spPr>
            <c:extLst>
              <c:ext xmlns:c16="http://schemas.microsoft.com/office/drawing/2014/chart" uri="{C3380CC4-5D6E-409C-BE32-E72D297353CC}">
                <c16:uniqueId val="{00000005-210C-4757-A4B7-0A5C78F24C69}"/>
              </c:ext>
            </c:extLst>
          </c:dPt>
          <c:dPt>
            <c:idx val="3"/>
            <c:bubble3D val="0"/>
            <c:spPr>
              <a:solidFill>
                <a:schemeClr val="bg1">
                  <a:lumMod val="75000"/>
                </a:schemeClr>
              </a:solidFill>
              <a:ln w="19050">
                <a:noFill/>
              </a:ln>
              <a:effectLst/>
            </c:spPr>
            <c:extLst>
              <c:ext xmlns:c16="http://schemas.microsoft.com/office/drawing/2014/chart" uri="{C3380CC4-5D6E-409C-BE32-E72D297353CC}">
                <c16:uniqueId val="{00000007-210C-4757-A4B7-0A5C78F24C6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Republican Party</c:v>
                </c:pt>
                <c:pt idx="1">
                  <c:v>Democratic Party</c:v>
                </c:pt>
                <c:pt idx="2">
                  <c:v>Neither</c:v>
                </c:pt>
                <c:pt idx="3">
                  <c:v>Don't know</c:v>
                </c:pt>
              </c:strCache>
            </c:strRef>
          </c:cat>
          <c:val>
            <c:numRef>
              <c:f>Sheet1!$B$2:$B$5</c:f>
              <c:numCache>
                <c:formatCode>0%</c:formatCode>
                <c:ptCount val="4"/>
                <c:pt idx="0">
                  <c:v>0.31</c:v>
                </c:pt>
                <c:pt idx="1">
                  <c:v>0.36</c:v>
                </c:pt>
                <c:pt idx="2">
                  <c:v>0.2</c:v>
                </c:pt>
                <c:pt idx="3">
                  <c:v>0.12</c:v>
                </c:pt>
              </c:numCache>
            </c:numRef>
          </c:val>
          <c:extLst>
            <c:ext xmlns:c16="http://schemas.microsoft.com/office/drawing/2014/chart" uri="{C3380CC4-5D6E-409C-BE32-E72D297353CC}">
              <c16:uniqueId val="{00000008-210C-4757-A4B7-0A5C78F24C6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3114885923202941"/>
          <c:w val="0.98347304455370643"/>
          <c:h val="0.149821692572022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4914168439267"/>
          <c:y val="4.1908017750760397E-2"/>
          <c:w val="0.75865085831560741"/>
          <c:h val="0.91618396449847905"/>
        </c:manualLayout>
      </c:layout>
      <c:barChart>
        <c:barDir val="bar"/>
        <c:grouping val="percentStacked"/>
        <c:varyColors val="0"/>
        <c:ser>
          <c:idx val="0"/>
          <c:order val="0"/>
          <c:tx>
            <c:strRef>
              <c:f>Sheet1!$B$1</c:f>
              <c:strCache>
                <c:ptCount val="1"/>
                <c:pt idx="0">
                  <c:v>DEM</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Sheet1!$B$2:$B$7</c:f>
              <c:numCache>
                <c:formatCode>0%</c:formatCode>
                <c:ptCount val="6"/>
                <c:pt idx="0">
                  <c:v>0.37</c:v>
                </c:pt>
                <c:pt idx="1">
                  <c:v>0.35</c:v>
                </c:pt>
                <c:pt idx="2">
                  <c:v>0.06</c:v>
                </c:pt>
                <c:pt idx="3">
                  <c:v>0.7</c:v>
                </c:pt>
                <c:pt idx="4">
                  <c:v>0.22</c:v>
                </c:pt>
                <c:pt idx="5">
                  <c:v>0.22</c:v>
                </c:pt>
              </c:numCache>
            </c:numRef>
          </c:val>
          <c:extLst>
            <c:ext xmlns:c16="http://schemas.microsoft.com/office/drawing/2014/chart" uri="{C3380CC4-5D6E-409C-BE32-E72D297353CC}">
              <c16:uniqueId val="{00000000-5BB6-41F1-A44B-2D1B233E3FF4}"/>
            </c:ext>
          </c:extLst>
        </c:ser>
        <c:ser>
          <c:idx val="1"/>
          <c:order val="1"/>
          <c:tx>
            <c:strRef>
              <c:f>Sheet1!$C$1</c:f>
              <c:strCache>
                <c:ptCount val="1"/>
                <c:pt idx="0">
                  <c:v>REP</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Sheet1!$C$2:$C$7</c:f>
              <c:numCache>
                <c:formatCode>0%</c:formatCode>
                <c:ptCount val="6"/>
                <c:pt idx="0">
                  <c:v>0.37</c:v>
                </c:pt>
                <c:pt idx="1">
                  <c:v>0.26</c:v>
                </c:pt>
                <c:pt idx="2">
                  <c:v>0.78</c:v>
                </c:pt>
                <c:pt idx="3">
                  <c:v>0.02</c:v>
                </c:pt>
                <c:pt idx="4">
                  <c:v>0.26</c:v>
                </c:pt>
                <c:pt idx="5">
                  <c:v>0.3</c:v>
                </c:pt>
              </c:numCache>
            </c:numRef>
          </c:val>
          <c:extLst>
            <c:ext xmlns:c16="http://schemas.microsoft.com/office/drawing/2014/chart" uri="{C3380CC4-5D6E-409C-BE32-E72D297353CC}">
              <c16:uniqueId val="{00000001-5BB6-41F1-A44B-2D1B233E3FF4}"/>
            </c:ext>
          </c:extLst>
        </c:ser>
        <c:ser>
          <c:idx val="2"/>
          <c:order val="2"/>
          <c:tx>
            <c:strRef>
              <c:f>Sheet1!$D$1</c:f>
              <c:strCache>
                <c:ptCount val="1"/>
                <c:pt idx="0">
                  <c:v>Neither</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Sheet1!$D$2:$D$7</c:f>
              <c:numCache>
                <c:formatCode>0%</c:formatCode>
                <c:ptCount val="6"/>
                <c:pt idx="0">
                  <c:v>0.16</c:v>
                </c:pt>
                <c:pt idx="1">
                  <c:v>0.24</c:v>
                </c:pt>
                <c:pt idx="2">
                  <c:v>0.09</c:v>
                </c:pt>
                <c:pt idx="3">
                  <c:v>0.2</c:v>
                </c:pt>
                <c:pt idx="4">
                  <c:v>0.3</c:v>
                </c:pt>
                <c:pt idx="5">
                  <c:v>0.32</c:v>
                </c:pt>
              </c:numCache>
            </c:numRef>
          </c:val>
          <c:extLst>
            <c:ext xmlns:c16="http://schemas.microsoft.com/office/drawing/2014/chart" uri="{C3380CC4-5D6E-409C-BE32-E72D297353CC}">
              <c16:uniqueId val="{00000002-5BB6-41F1-A44B-2D1B233E3FF4}"/>
            </c:ext>
          </c:extLst>
        </c:ser>
        <c:ser>
          <c:idx val="3"/>
          <c:order val="3"/>
          <c:tx>
            <c:strRef>
              <c:f>Sheet1!$E$1</c:f>
              <c:strCache>
                <c:ptCount val="1"/>
                <c:pt idx="0">
                  <c:v>DK</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MALE</c:v>
                </c:pt>
                <c:pt idx="1">
                  <c:v>FEMALE</c:v>
                </c:pt>
                <c:pt idx="2">
                  <c:v>REPUBLICAN</c:v>
                </c:pt>
                <c:pt idx="3">
                  <c:v>DEMOCRAT</c:v>
                </c:pt>
                <c:pt idx="4">
                  <c:v>UNAFFILIATED</c:v>
                </c:pt>
                <c:pt idx="5">
                  <c:v>SWING</c:v>
                </c:pt>
              </c:strCache>
            </c:strRef>
          </c:cat>
          <c:val>
            <c:numRef>
              <c:f>Sheet1!$E$2:$E$7</c:f>
              <c:numCache>
                <c:formatCode>0%</c:formatCode>
                <c:ptCount val="6"/>
                <c:pt idx="0">
                  <c:v>0.09</c:v>
                </c:pt>
                <c:pt idx="1">
                  <c:v>0.15</c:v>
                </c:pt>
                <c:pt idx="2">
                  <c:v>0.06</c:v>
                </c:pt>
                <c:pt idx="3">
                  <c:v>0.08</c:v>
                </c:pt>
                <c:pt idx="4">
                  <c:v>0.22</c:v>
                </c:pt>
                <c:pt idx="5">
                  <c:v>0.16</c:v>
                </c:pt>
              </c:numCache>
            </c:numRef>
          </c:val>
          <c:extLst>
            <c:ext xmlns:c16="http://schemas.microsoft.com/office/drawing/2014/chart" uri="{C3380CC4-5D6E-409C-BE32-E72D297353CC}">
              <c16:uniqueId val="{00000000-3967-4666-BCFC-E5D8555F911E}"/>
            </c:ext>
          </c:extLst>
        </c:ser>
        <c:dLbls>
          <c:showLegendKey val="0"/>
          <c:showVal val="0"/>
          <c:showCatName val="0"/>
          <c:showSerName val="0"/>
          <c:showPercent val="0"/>
          <c:showBubbleSize val="0"/>
        </c:dLbls>
        <c:gapWidth val="50"/>
        <c:overlap val="100"/>
        <c:axId val="-2125885544"/>
        <c:axId val="-2125881720"/>
      </c:barChart>
      <c:catAx>
        <c:axId val="-2125885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Condensed" panose="020B0506020104020203" pitchFamily="34" charset="0"/>
                <a:ea typeface="+mn-ea"/>
                <a:cs typeface="+mn-cs"/>
              </a:defRPr>
            </a:pPr>
            <a:endParaRPr lang="en-US"/>
          </a:p>
        </c:txPr>
        <c:crossAx val="-2125881720"/>
        <c:crosses val="autoZero"/>
        <c:auto val="1"/>
        <c:lblAlgn val="ctr"/>
        <c:lblOffset val="100"/>
        <c:noMultiLvlLbl val="0"/>
      </c:catAx>
      <c:valAx>
        <c:axId val="-2125881720"/>
        <c:scaling>
          <c:orientation val="minMax"/>
        </c:scaling>
        <c:delete val="1"/>
        <c:axPos val="t"/>
        <c:majorGridlines>
          <c:spPr>
            <a:ln w="12700" cap="flat" cmpd="sng" algn="ctr">
              <a:solidFill>
                <a:schemeClr val="tx1">
                  <a:lumMod val="15000"/>
                  <a:lumOff val="85000"/>
                </a:schemeClr>
              </a:solidFill>
              <a:round/>
            </a:ln>
            <a:effectLst/>
          </c:spPr>
        </c:majorGridlines>
        <c:numFmt formatCode="0%" sourceLinked="1"/>
        <c:majorTickMark val="none"/>
        <c:minorTickMark val="none"/>
        <c:tickLblPos val="nextTo"/>
        <c:crossAx val="-21258855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04337697440955E-2"/>
          <c:y val="0"/>
          <c:w val="0.92838516331952636"/>
          <c:h val="0.83408575745136104"/>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C0-45B5-B444-8FC6A4F6D4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C0-45B5-B444-8FC6A4F6D4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4D-A744-9B51-0EDD63C7AA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84D-A744-9B51-0EDD63C7AA6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84D-A744-9B51-0EDD63C7AA6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18-29</c:v>
                </c:pt>
                <c:pt idx="1">
                  <c:v>30-39</c:v>
                </c:pt>
                <c:pt idx="2">
                  <c:v>40-49</c:v>
                </c:pt>
                <c:pt idx="3">
                  <c:v>50-64</c:v>
                </c:pt>
                <c:pt idx="4">
                  <c:v>65+</c:v>
                </c:pt>
              </c:strCache>
            </c:strRef>
          </c:cat>
          <c:val>
            <c:numRef>
              <c:f>Sheet1!$B$2:$B$6</c:f>
              <c:numCache>
                <c:formatCode>0%</c:formatCode>
                <c:ptCount val="5"/>
                <c:pt idx="0">
                  <c:v>0.13</c:v>
                </c:pt>
                <c:pt idx="1">
                  <c:v>0.18</c:v>
                </c:pt>
                <c:pt idx="2">
                  <c:v>0.2</c:v>
                </c:pt>
                <c:pt idx="3">
                  <c:v>0.25</c:v>
                </c:pt>
                <c:pt idx="4">
                  <c:v>0.24</c:v>
                </c:pt>
              </c:numCache>
            </c:numRef>
          </c:val>
          <c:extLst>
            <c:ext xmlns:c16="http://schemas.microsoft.com/office/drawing/2014/chart" uri="{C3380CC4-5D6E-409C-BE32-E72D297353CC}">
              <c16:uniqueId val="{00000004-90C0-45B5-B444-8FC6A4F6D48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81084314872343488"/>
          <c:y val="8.4699311854128406E-2"/>
          <c:w val="0.16744499538516214"/>
          <c:h val="0.73241874753779201"/>
        </c:manualLayout>
      </c:layout>
      <c:overlay val="0"/>
      <c:spPr>
        <a:noFill/>
        <a:ln>
          <a:noFill/>
        </a:ln>
        <a:effectLst/>
      </c:spPr>
      <c:txPr>
        <a:bodyPr rot="0" spcFirstLastPara="1" vertOverflow="ellipsis" vert="horz" wrap="square" anchor="b" anchorCtr="1"/>
        <a:lstStyle/>
        <a:p>
          <a:pPr>
            <a:defRPr sz="2000" b="0" i="0" u="none" strike="noStrike" kern="1200" baseline="0">
              <a:solidFill>
                <a:schemeClr val="tx1">
                  <a:lumMod val="65000"/>
                  <a:lumOff val="35000"/>
                </a:schemeClr>
              </a:solidFill>
              <a:latin typeface="Gill Sans MT Condensed" panose="020B0506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04337697440955E-2"/>
          <c:y val="0"/>
          <c:w val="0.92838516331952636"/>
          <c:h val="0.83408575745136104"/>
        </c:manualLayout>
      </c:layout>
      <c:pieChart>
        <c:varyColors val="1"/>
        <c:ser>
          <c:idx val="0"/>
          <c:order val="0"/>
          <c:tx>
            <c:strRef>
              <c:f>Sheet1!$B$1</c:f>
              <c:strCache>
                <c:ptCount val="1"/>
                <c:pt idx="0">
                  <c:v>Sales</c:v>
                </c:pt>
              </c:strCache>
            </c:strRef>
          </c:tx>
          <c:spPr>
            <a:solidFill>
              <a:srgbClr val="5B9BD5"/>
            </a:solidFill>
            <a:ln>
              <a:noFill/>
            </a:ln>
          </c:spPr>
          <c:dPt>
            <c:idx val="0"/>
            <c:bubble3D val="0"/>
            <c:spPr>
              <a:solidFill>
                <a:srgbClr val="C00000"/>
              </a:solidFill>
              <a:ln w="19050">
                <a:noFill/>
              </a:ln>
              <a:effectLst/>
            </c:spPr>
            <c:extLst>
              <c:ext xmlns:c16="http://schemas.microsoft.com/office/drawing/2014/chart" uri="{C3380CC4-5D6E-409C-BE32-E72D297353CC}">
                <c16:uniqueId val="{00000001-DE9F-4BF9-B4ED-ACF1F63B7AEB}"/>
              </c:ext>
            </c:extLst>
          </c:dPt>
          <c:dPt>
            <c:idx val="1"/>
            <c:bubble3D val="0"/>
            <c:spPr>
              <a:solidFill>
                <a:srgbClr val="2E75B6"/>
              </a:solidFill>
              <a:ln w="19050">
                <a:noFill/>
              </a:ln>
              <a:effectLst/>
            </c:spPr>
            <c:extLst>
              <c:ext xmlns:c16="http://schemas.microsoft.com/office/drawing/2014/chart" uri="{C3380CC4-5D6E-409C-BE32-E72D297353CC}">
                <c16:uniqueId val="{00000003-DE9F-4BF9-B4ED-ACF1F63B7AEB}"/>
              </c:ext>
            </c:extLst>
          </c:dPt>
          <c:dPt>
            <c:idx val="2"/>
            <c:bubble3D val="0"/>
            <c:spPr>
              <a:solidFill>
                <a:srgbClr val="00B050"/>
              </a:solidFill>
              <a:ln w="19050">
                <a:noFill/>
              </a:ln>
              <a:effectLst/>
            </c:spPr>
            <c:extLst>
              <c:ext xmlns:c16="http://schemas.microsoft.com/office/drawing/2014/chart" uri="{C3380CC4-5D6E-409C-BE32-E72D297353CC}">
                <c16:uniqueId val="{00000005-DE9F-4BF9-B4ED-ACF1F63B7AEB}"/>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Gill Sans MT" panose="020B0502020104020203"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REP</c:v>
                </c:pt>
                <c:pt idx="1">
                  <c:v>DEM</c:v>
                </c:pt>
                <c:pt idx="2">
                  <c:v>SWING</c:v>
                </c:pt>
              </c:strCache>
            </c:strRef>
          </c:cat>
          <c:val>
            <c:numRef>
              <c:f>Sheet1!$B$2:$B$4</c:f>
              <c:numCache>
                <c:formatCode>0%</c:formatCode>
                <c:ptCount val="3"/>
                <c:pt idx="0">
                  <c:v>0.28000000000000003</c:v>
                </c:pt>
                <c:pt idx="1">
                  <c:v>0.47</c:v>
                </c:pt>
                <c:pt idx="2">
                  <c:v>0.25</c:v>
                </c:pt>
              </c:numCache>
            </c:numRef>
          </c:val>
          <c:extLst>
            <c:ext xmlns:c16="http://schemas.microsoft.com/office/drawing/2014/chart" uri="{C3380CC4-5D6E-409C-BE32-E72D297353CC}">
              <c16:uniqueId val="{00000006-DE9F-4BF9-B4ED-ACF1F63B7AE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8.6404679962455516E-2"/>
          <c:y val="0.87626130280318859"/>
          <c:w val="0.8604125110830001"/>
          <c:h val="0.1220697912562986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ill Sans MT Condensed" panose="020B0506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2138274382369E-2"/>
          <c:y val="9.3852481997034248E-2"/>
          <c:w val="0.50879890716527798"/>
          <c:h val="0.64333317896833808"/>
        </c:manualLayout>
      </c:layout>
      <c:barChart>
        <c:barDir val="col"/>
        <c:grouping val="percentStacked"/>
        <c:varyColors val="0"/>
        <c:ser>
          <c:idx val="0"/>
          <c:order val="0"/>
          <c:tx>
            <c:strRef>
              <c:f>Sheet1!$B$1</c:f>
              <c:strCache>
                <c:ptCount val="1"/>
                <c:pt idx="0">
                  <c:v>A few more DEMS</c:v>
                </c:pt>
              </c:strCache>
            </c:strRef>
          </c:tx>
          <c:spPr>
            <a:solidFill>
              <a:srgbClr val="2E75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Swing Voters</c:v>
                </c:pt>
              </c:strCache>
            </c:strRef>
          </c:cat>
          <c:val>
            <c:numRef>
              <c:f>Sheet1!$B$2</c:f>
              <c:numCache>
                <c:formatCode>0%</c:formatCode>
                <c:ptCount val="1"/>
                <c:pt idx="0">
                  <c:v>0.25</c:v>
                </c:pt>
              </c:numCache>
            </c:numRef>
          </c:val>
          <c:extLst>
            <c:ext xmlns:c16="http://schemas.microsoft.com/office/drawing/2014/chart" uri="{C3380CC4-5D6E-409C-BE32-E72D297353CC}">
              <c16:uniqueId val="{00000000-8078-4FB0-9047-CC42D3AB3B76}"/>
            </c:ext>
          </c:extLst>
        </c:ser>
        <c:ser>
          <c:idx val="1"/>
          <c:order val="1"/>
          <c:tx>
            <c:strRef>
              <c:f>Sheet1!$C$1</c:f>
              <c:strCache>
                <c:ptCount val="1"/>
                <c:pt idx="0">
                  <c:v>About equally for both</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Swing Voters</c:v>
                </c:pt>
              </c:strCache>
            </c:strRef>
          </c:cat>
          <c:val>
            <c:numRef>
              <c:f>Sheet1!$C$2</c:f>
              <c:numCache>
                <c:formatCode>0%</c:formatCode>
                <c:ptCount val="1"/>
                <c:pt idx="0">
                  <c:v>0.46</c:v>
                </c:pt>
              </c:numCache>
            </c:numRef>
          </c:val>
          <c:extLst>
            <c:ext xmlns:c16="http://schemas.microsoft.com/office/drawing/2014/chart" uri="{C3380CC4-5D6E-409C-BE32-E72D297353CC}">
              <c16:uniqueId val="{00000001-8078-4FB0-9047-CC42D3AB3B76}"/>
            </c:ext>
          </c:extLst>
        </c:ser>
        <c:ser>
          <c:idx val="2"/>
          <c:order val="2"/>
          <c:tx>
            <c:strRef>
              <c:f>Sheet1!$D$1</c:f>
              <c:strCache>
                <c:ptCount val="1"/>
                <c:pt idx="0">
                  <c:v>A few more REPS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Swing Voters</c:v>
                </c:pt>
              </c:strCache>
            </c:strRef>
          </c:cat>
          <c:val>
            <c:numRef>
              <c:f>Sheet1!$D$2</c:f>
              <c:numCache>
                <c:formatCode>0%</c:formatCode>
                <c:ptCount val="1"/>
                <c:pt idx="0">
                  <c:v>0.28999999999999998</c:v>
                </c:pt>
              </c:numCache>
            </c:numRef>
          </c:val>
          <c:extLst>
            <c:ext xmlns:c16="http://schemas.microsoft.com/office/drawing/2014/chart" uri="{C3380CC4-5D6E-409C-BE32-E72D297353CC}">
              <c16:uniqueId val="{00000003-8078-4FB0-9047-CC42D3AB3B76}"/>
            </c:ext>
          </c:extLst>
        </c:ser>
        <c:dLbls>
          <c:dLblPos val="ctr"/>
          <c:showLegendKey val="0"/>
          <c:showVal val="1"/>
          <c:showCatName val="0"/>
          <c:showSerName val="0"/>
          <c:showPercent val="0"/>
          <c:showBubbleSize val="0"/>
        </c:dLbls>
        <c:gapWidth val="50"/>
        <c:overlap val="100"/>
        <c:axId val="760625552"/>
        <c:axId val="760633424"/>
      </c:barChart>
      <c:catAx>
        <c:axId val="760625552"/>
        <c:scaling>
          <c:orientation val="minMax"/>
        </c:scaling>
        <c:delete val="1"/>
        <c:axPos val="b"/>
        <c:numFmt formatCode="General" sourceLinked="1"/>
        <c:majorTickMark val="none"/>
        <c:minorTickMark val="none"/>
        <c:tickLblPos val="nextTo"/>
        <c:crossAx val="760633424"/>
        <c:crosses val="autoZero"/>
        <c:auto val="1"/>
        <c:lblAlgn val="ctr"/>
        <c:lblOffset val="100"/>
        <c:noMultiLvlLbl val="0"/>
      </c:catAx>
      <c:valAx>
        <c:axId val="760633424"/>
        <c:scaling>
          <c:orientation val="minMax"/>
        </c:scaling>
        <c:delete val="1"/>
        <c:axPos val="l"/>
        <c:numFmt formatCode="0%" sourceLinked="1"/>
        <c:majorTickMark val="none"/>
        <c:minorTickMark val="none"/>
        <c:tickLblPos val="nextTo"/>
        <c:crossAx val="760625552"/>
        <c:crosses val="autoZero"/>
        <c:crossBetween val="between"/>
      </c:valAx>
      <c:spPr>
        <a:noFill/>
        <a:ln>
          <a:noFill/>
        </a:ln>
        <a:effectLst/>
      </c:spPr>
    </c:plotArea>
    <c:legend>
      <c:legendPos val="r"/>
      <c:layout>
        <c:manualLayout>
          <c:xMode val="edge"/>
          <c:yMode val="edge"/>
          <c:x val="0.4310611147311077"/>
          <c:y val="0.24932465314591798"/>
          <c:w val="0.56325514457751602"/>
          <c:h val="0.3362593624400718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otham Condensed"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ill Sans MT" panose="020B0502020104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31161708351186"/>
          <c:y val="7.4653418474440139E-2"/>
          <c:w val="0.5262920000639878"/>
          <c:h val="0.84594551381066008"/>
        </c:manualLayout>
      </c:layout>
      <c:barChart>
        <c:barDir val="col"/>
        <c:grouping val="percentStacked"/>
        <c:varyColors val="0"/>
        <c:ser>
          <c:idx val="0"/>
          <c:order val="0"/>
          <c:tx>
            <c:strRef>
              <c:f>Sheet1!$B$1</c:f>
              <c:strCache>
                <c:ptCount val="1"/>
                <c:pt idx="0">
                  <c:v>Straight DEM</c:v>
                </c:pt>
              </c:strCache>
            </c:strRef>
          </c:tx>
          <c:spPr>
            <a:solidFill>
              <a:srgbClr val="2E75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Swing Voters</c:v>
                </c:pt>
              </c:strCache>
            </c:strRef>
          </c:cat>
          <c:val>
            <c:numRef>
              <c:f>Sheet1!$B$2</c:f>
              <c:numCache>
                <c:formatCode>0%</c:formatCode>
                <c:ptCount val="1"/>
                <c:pt idx="0">
                  <c:v>0.24</c:v>
                </c:pt>
              </c:numCache>
            </c:numRef>
          </c:val>
          <c:extLst>
            <c:ext xmlns:c16="http://schemas.microsoft.com/office/drawing/2014/chart" uri="{C3380CC4-5D6E-409C-BE32-E72D297353CC}">
              <c16:uniqueId val="{00000000-7999-4E17-BB0E-68AB3742F206}"/>
            </c:ext>
          </c:extLst>
        </c:ser>
        <c:ser>
          <c:idx val="1"/>
          <c:order val="1"/>
          <c:tx>
            <c:strRef>
              <c:f>Sheet1!$C$1</c:f>
              <c:strCache>
                <c:ptCount val="1"/>
                <c:pt idx="0">
                  <c:v>Mostly DEM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Swing Voters</c:v>
                </c:pt>
              </c:strCache>
            </c:strRef>
          </c:cat>
          <c:val>
            <c:numRef>
              <c:f>Sheet1!$C$2</c:f>
              <c:numCache>
                <c:formatCode>0%</c:formatCode>
                <c:ptCount val="1"/>
                <c:pt idx="0">
                  <c:v>0.23</c:v>
                </c:pt>
              </c:numCache>
            </c:numRef>
          </c:val>
          <c:extLst>
            <c:ext xmlns:c16="http://schemas.microsoft.com/office/drawing/2014/chart" uri="{C3380CC4-5D6E-409C-BE32-E72D297353CC}">
              <c16:uniqueId val="{00000001-7999-4E17-BB0E-68AB3742F206}"/>
            </c:ext>
          </c:extLst>
        </c:ser>
        <c:ser>
          <c:idx val="2"/>
          <c:order val="2"/>
          <c:tx>
            <c:strRef>
              <c:f>Sheet1!$D$1</c:f>
              <c:strCache>
                <c:ptCount val="1"/>
                <c:pt idx="0">
                  <c:v>SWING</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Swing Voters</c:v>
                </c:pt>
              </c:strCache>
            </c:strRef>
          </c:cat>
          <c:val>
            <c:numRef>
              <c:f>Sheet1!$D$2</c:f>
              <c:numCache>
                <c:formatCode>0%</c:formatCode>
                <c:ptCount val="1"/>
                <c:pt idx="0">
                  <c:v>0.25</c:v>
                </c:pt>
              </c:numCache>
            </c:numRef>
          </c:val>
          <c:extLst>
            <c:ext xmlns:c16="http://schemas.microsoft.com/office/drawing/2014/chart" uri="{C3380CC4-5D6E-409C-BE32-E72D297353CC}">
              <c16:uniqueId val="{00000002-7999-4E17-BB0E-68AB3742F206}"/>
            </c:ext>
          </c:extLst>
        </c:ser>
        <c:ser>
          <c:idx val="3"/>
          <c:order val="3"/>
          <c:tx>
            <c:strRef>
              <c:f>Sheet1!$E$1</c:f>
              <c:strCache>
                <c:ptCount val="1"/>
                <c:pt idx="0">
                  <c:v>Mostly REP</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Swing Voters</c:v>
                </c:pt>
              </c:strCache>
            </c:strRef>
          </c:cat>
          <c:val>
            <c:numRef>
              <c:f>Sheet1!$E$2</c:f>
              <c:numCache>
                <c:formatCode>0%</c:formatCode>
                <c:ptCount val="1"/>
                <c:pt idx="0">
                  <c:v>0.16</c:v>
                </c:pt>
              </c:numCache>
            </c:numRef>
          </c:val>
          <c:extLst>
            <c:ext xmlns:c16="http://schemas.microsoft.com/office/drawing/2014/chart" uri="{C3380CC4-5D6E-409C-BE32-E72D297353CC}">
              <c16:uniqueId val="{00000003-7999-4E17-BB0E-68AB3742F206}"/>
            </c:ext>
          </c:extLst>
        </c:ser>
        <c:ser>
          <c:idx val="4"/>
          <c:order val="4"/>
          <c:tx>
            <c:strRef>
              <c:f>Sheet1!$F$1</c:f>
              <c:strCache>
                <c:ptCount val="1"/>
                <c:pt idx="0">
                  <c:v>Straight REP</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Gill Sans MT" panose="020B05020201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Swing Voters</c:v>
                </c:pt>
              </c:strCache>
            </c:strRef>
          </c:cat>
          <c:val>
            <c:numRef>
              <c:f>Sheet1!$F$2</c:f>
              <c:numCache>
                <c:formatCode>0%</c:formatCode>
                <c:ptCount val="1"/>
                <c:pt idx="0">
                  <c:v>0.13</c:v>
                </c:pt>
              </c:numCache>
            </c:numRef>
          </c:val>
          <c:extLst>
            <c:ext xmlns:c16="http://schemas.microsoft.com/office/drawing/2014/chart" uri="{C3380CC4-5D6E-409C-BE32-E72D297353CC}">
              <c16:uniqueId val="{00000004-7999-4E17-BB0E-68AB3742F206}"/>
            </c:ext>
          </c:extLst>
        </c:ser>
        <c:dLbls>
          <c:dLblPos val="ctr"/>
          <c:showLegendKey val="0"/>
          <c:showVal val="1"/>
          <c:showCatName val="0"/>
          <c:showSerName val="0"/>
          <c:showPercent val="0"/>
          <c:showBubbleSize val="0"/>
        </c:dLbls>
        <c:gapWidth val="50"/>
        <c:overlap val="100"/>
        <c:axId val="760625552"/>
        <c:axId val="760633424"/>
      </c:barChart>
      <c:catAx>
        <c:axId val="760625552"/>
        <c:scaling>
          <c:orientation val="minMax"/>
        </c:scaling>
        <c:delete val="1"/>
        <c:axPos val="b"/>
        <c:numFmt formatCode="General" sourceLinked="1"/>
        <c:majorTickMark val="none"/>
        <c:minorTickMark val="none"/>
        <c:tickLblPos val="nextTo"/>
        <c:crossAx val="760633424"/>
        <c:crosses val="autoZero"/>
        <c:auto val="1"/>
        <c:lblAlgn val="ctr"/>
        <c:lblOffset val="100"/>
        <c:noMultiLvlLbl val="0"/>
      </c:catAx>
      <c:valAx>
        <c:axId val="760633424"/>
        <c:scaling>
          <c:orientation val="minMax"/>
        </c:scaling>
        <c:delete val="1"/>
        <c:axPos val="l"/>
        <c:numFmt formatCode="0%" sourceLinked="1"/>
        <c:majorTickMark val="none"/>
        <c:minorTickMark val="none"/>
        <c:tickLblPos val="nextTo"/>
        <c:crossAx val="760625552"/>
        <c:crosses val="autoZero"/>
        <c:crossBetween val="between"/>
      </c:valAx>
      <c:spPr>
        <a:noFill/>
        <a:ln>
          <a:noFill/>
        </a:ln>
        <a:effectLst/>
      </c:spPr>
    </c:plotArea>
    <c:legend>
      <c:legendPos val="l"/>
      <c:layout>
        <c:manualLayout>
          <c:xMode val="edge"/>
          <c:yMode val="edge"/>
          <c:x val="2.161289367375286E-2"/>
          <c:y val="0.23903062374655382"/>
          <c:w val="0.4566804433263979"/>
          <c:h val="0.4106001679889253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otham Condensed"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ill Sans MT" panose="020B05020201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9C020-0AF0-4E9D-9C15-73B0ECD91EAF}"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B58AE-38EF-4426-9402-DCB350626F84}" type="slidenum">
              <a:rPr lang="en-US" smtClean="0"/>
              <a:t>‹#›</a:t>
            </a:fld>
            <a:endParaRPr lang="en-US"/>
          </a:p>
        </p:txBody>
      </p:sp>
    </p:spTree>
    <p:extLst>
      <p:ext uri="{BB962C8B-B14F-4D97-AF65-F5344CB8AC3E}">
        <p14:creationId xmlns:p14="http://schemas.microsoft.com/office/powerpoint/2010/main" val="103869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D542C-9028-474C-8434-14189290346C}" type="slidenum">
              <a:rPr lang="en-US" smtClean="0"/>
              <a:t>8</a:t>
            </a:fld>
            <a:endParaRPr lang="en-US"/>
          </a:p>
        </p:txBody>
      </p:sp>
    </p:spTree>
    <p:extLst>
      <p:ext uri="{BB962C8B-B14F-4D97-AF65-F5344CB8AC3E}">
        <p14:creationId xmlns:p14="http://schemas.microsoft.com/office/powerpoint/2010/main" val="70007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All Voters: Dem 46 | Rep 34 | Undecided 18</a:t>
            </a:r>
          </a:p>
          <a:p>
            <a:r>
              <a:rPr lang="en-US" dirty="0"/>
              <a:t>Unaffiliated: Dem 27 | Rep 35 | Undecided 34</a:t>
            </a:r>
          </a:p>
          <a:p>
            <a:r>
              <a:rPr lang="en-US" dirty="0"/>
              <a:t>Swing: Dem 15 | Rep 39 | Don’t know 41</a:t>
            </a:r>
          </a:p>
        </p:txBody>
      </p:sp>
      <p:sp>
        <p:nvSpPr>
          <p:cNvPr id="4" name="Slide Number Placeholder 3"/>
          <p:cNvSpPr>
            <a:spLocks noGrp="1"/>
          </p:cNvSpPr>
          <p:nvPr>
            <p:ph type="sldNum" sz="quarter" idx="5"/>
          </p:nvPr>
        </p:nvSpPr>
        <p:spPr/>
        <p:txBody>
          <a:bodyPr/>
          <a:lstStyle/>
          <a:p>
            <a:fld id="{778B58AE-38EF-4426-9402-DCB350626F84}" type="slidenum">
              <a:rPr lang="en-US" smtClean="0"/>
              <a:t>18</a:t>
            </a:fld>
            <a:endParaRPr lang="en-US"/>
          </a:p>
        </p:txBody>
      </p:sp>
    </p:spTree>
    <p:extLst>
      <p:ext uri="{BB962C8B-B14F-4D97-AF65-F5344CB8AC3E}">
        <p14:creationId xmlns:p14="http://schemas.microsoft.com/office/powerpoint/2010/main" val="47742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Republicans: Border Control was 9/12</a:t>
            </a:r>
          </a:p>
        </p:txBody>
      </p:sp>
      <p:sp>
        <p:nvSpPr>
          <p:cNvPr id="4" name="Slide Number Placeholder 3"/>
          <p:cNvSpPr>
            <a:spLocks noGrp="1"/>
          </p:cNvSpPr>
          <p:nvPr>
            <p:ph type="sldNum" sz="quarter" idx="5"/>
          </p:nvPr>
        </p:nvSpPr>
        <p:spPr/>
        <p:txBody>
          <a:bodyPr/>
          <a:lstStyle/>
          <a:p>
            <a:fld id="{778B58AE-38EF-4426-9402-DCB350626F84}" type="slidenum">
              <a:rPr lang="en-US" smtClean="0"/>
              <a:t>23</a:t>
            </a:fld>
            <a:endParaRPr lang="en-US"/>
          </a:p>
        </p:txBody>
      </p:sp>
    </p:spTree>
    <p:extLst>
      <p:ext uri="{BB962C8B-B14F-4D97-AF65-F5344CB8AC3E}">
        <p14:creationId xmlns:p14="http://schemas.microsoft.com/office/powerpoint/2010/main" val="2901282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D542C-9028-474C-8434-14189290346C}" type="slidenum">
              <a:rPr lang="en-US" smtClean="0"/>
              <a:t>24</a:t>
            </a:fld>
            <a:endParaRPr lang="en-US"/>
          </a:p>
        </p:txBody>
      </p:sp>
    </p:spTree>
    <p:extLst>
      <p:ext uri="{BB962C8B-B14F-4D97-AF65-F5344CB8AC3E}">
        <p14:creationId xmlns:p14="http://schemas.microsoft.com/office/powerpoint/2010/main" val="299508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50-64: 49 worse / 20 improving</a:t>
            </a:r>
          </a:p>
        </p:txBody>
      </p:sp>
      <p:sp>
        <p:nvSpPr>
          <p:cNvPr id="4" name="Slide Number Placeholder 3"/>
          <p:cNvSpPr>
            <a:spLocks noGrp="1"/>
          </p:cNvSpPr>
          <p:nvPr>
            <p:ph type="sldNum" sz="quarter" idx="5"/>
          </p:nvPr>
        </p:nvSpPr>
        <p:spPr/>
        <p:txBody>
          <a:bodyPr/>
          <a:lstStyle/>
          <a:p>
            <a:fld id="{F7DD542C-9028-474C-8434-14189290346C}" type="slidenum">
              <a:rPr lang="en-US" smtClean="0"/>
              <a:t>26</a:t>
            </a:fld>
            <a:endParaRPr lang="en-US"/>
          </a:p>
        </p:txBody>
      </p:sp>
    </p:spTree>
    <p:extLst>
      <p:ext uri="{BB962C8B-B14F-4D97-AF65-F5344CB8AC3E}">
        <p14:creationId xmlns:p14="http://schemas.microsoft.com/office/powerpoint/2010/main" val="2870322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8B58AE-38EF-4426-9402-DCB350626F84}" type="slidenum">
              <a:rPr lang="en-US" smtClean="0"/>
              <a:t>35</a:t>
            </a:fld>
            <a:endParaRPr lang="en-US"/>
          </a:p>
        </p:txBody>
      </p:sp>
    </p:spTree>
    <p:extLst>
      <p:ext uri="{BB962C8B-B14F-4D97-AF65-F5344CB8AC3E}">
        <p14:creationId xmlns:p14="http://schemas.microsoft.com/office/powerpoint/2010/main" val="2163953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8B58AE-38EF-4426-9402-DCB350626F84}" type="slidenum">
              <a:rPr lang="en-US" smtClean="0"/>
              <a:t>36</a:t>
            </a:fld>
            <a:endParaRPr lang="en-US"/>
          </a:p>
        </p:txBody>
      </p:sp>
    </p:spTree>
    <p:extLst>
      <p:ext uri="{BB962C8B-B14F-4D97-AF65-F5344CB8AC3E}">
        <p14:creationId xmlns:p14="http://schemas.microsoft.com/office/powerpoint/2010/main" val="248544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D542C-9028-474C-8434-14189290346C}" type="slidenum">
              <a:rPr lang="en-US" smtClean="0"/>
              <a:t>9</a:t>
            </a:fld>
            <a:endParaRPr lang="en-US"/>
          </a:p>
        </p:txBody>
      </p:sp>
    </p:spTree>
    <p:extLst>
      <p:ext uri="{BB962C8B-B14F-4D97-AF65-F5344CB8AC3E}">
        <p14:creationId xmlns:p14="http://schemas.microsoft.com/office/powerpoint/2010/main" val="352233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D542C-9028-474C-8434-14189290346C}" type="slidenum">
              <a:rPr lang="en-US" smtClean="0"/>
              <a:t>10</a:t>
            </a:fld>
            <a:endParaRPr lang="en-US"/>
          </a:p>
        </p:txBody>
      </p:sp>
    </p:spTree>
    <p:extLst>
      <p:ext uri="{BB962C8B-B14F-4D97-AF65-F5344CB8AC3E}">
        <p14:creationId xmlns:p14="http://schemas.microsoft.com/office/powerpoint/2010/main" val="336107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2024 YES | Fem 37% (-9) | Dem 45% (-9) | </a:t>
            </a:r>
            <a:r>
              <a:rPr lang="en-US" dirty="0" err="1"/>
              <a:t>Unaff</a:t>
            </a:r>
            <a:r>
              <a:rPr lang="en-US" dirty="0"/>
              <a:t> 35% (-7) | Swing 35% (-4)</a:t>
            </a:r>
          </a:p>
        </p:txBody>
      </p:sp>
      <p:sp>
        <p:nvSpPr>
          <p:cNvPr id="4" name="Slide Number Placeholder 3"/>
          <p:cNvSpPr>
            <a:spLocks noGrp="1"/>
          </p:cNvSpPr>
          <p:nvPr>
            <p:ph type="sldNum" sz="quarter" idx="5"/>
          </p:nvPr>
        </p:nvSpPr>
        <p:spPr/>
        <p:txBody>
          <a:bodyPr/>
          <a:lstStyle/>
          <a:p>
            <a:fld id="{F7DD542C-9028-474C-8434-14189290346C}" type="slidenum">
              <a:rPr lang="en-US" smtClean="0"/>
              <a:t>11</a:t>
            </a:fld>
            <a:endParaRPr lang="en-US"/>
          </a:p>
        </p:txBody>
      </p:sp>
    </p:spTree>
    <p:extLst>
      <p:ext uri="{BB962C8B-B14F-4D97-AF65-F5344CB8AC3E}">
        <p14:creationId xmlns:p14="http://schemas.microsoft.com/office/powerpoint/2010/main" val="302398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 2023 CT 48% Right Direction | 43% Wrong Track</a:t>
            </a:r>
          </a:p>
          <a:p>
            <a:r>
              <a:rPr lang="en-US" dirty="0"/>
              <a:t>Mar 2024 CT 45% Right Direction | 44% Wrong Track</a:t>
            </a:r>
          </a:p>
        </p:txBody>
      </p:sp>
      <p:sp>
        <p:nvSpPr>
          <p:cNvPr id="4" name="Slide Number Placeholder 3"/>
          <p:cNvSpPr>
            <a:spLocks noGrp="1"/>
          </p:cNvSpPr>
          <p:nvPr>
            <p:ph type="sldNum" sz="quarter" idx="5"/>
          </p:nvPr>
        </p:nvSpPr>
        <p:spPr/>
        <p:txBody>
          <a:bodyPr/>
          <a:lstStyle/>
          <a:p>
            <a:fld id="{778B58AE-38EF-4426-9402-DCB350626F84}" type="slidenum">
              <a:rPr lang="en-US" smtClean="0"/>
              <a:t>13</a:t>
            </a:fld>
            <a:endParaRPr lang="en-US"/>
          </a:p>
        </p:txBody>
      </p:sp>
    </p:spTree>
    <p:extLst>
      <p:ext uri="{BB962C8B-B14F-4D97-AF65-F5344CB8AC3E}">
        <p14:creationId xmlns:p14="http://schemas.microsoft.com/office/powerpoint/2010/main" val="165156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D9CC9E-0C51-5549-A3CD-67CC7A182F94}" type="slidenum">
              <a:rPr lang="en-US" smtClean="0"/>
              <a:t>14</a:t>
            </a:fld>
            <a:endParaRPr lang="en-US" dirty="0"/>
          </a:p>
        </p:txBody>
      </p:sp>
    </p:spTree>
    <p:extLst>
      <p:ext uri="{BB962C8B-B14F-4D97-AF65-F5344CB8AC3E}">
        <p14:creationId xmlns:p14="http://schemas.microsoft.com/office/powerpoint/2010/main" val="253448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Approval dropped from 55% to 46% among female respondents.  Male approval increased from 40% to 47%.</a:t>
            </a:r>
          </a:p>
        </p:txBody>
      </p:sp>
      <p:sp>
        <p:nvSpPr>
          <p:cNvPr id="4" name="Slide Number Placeholder 3"/>
          <p:cNvSpPr>
            <a:spLocks noGrp="1"/>
          </p:cNvSpPr>
          <p:nvPr>
            <p:ph type="sldNum" sz="quarter" idx="10"/>
          </p:nvPr>
        </p:nvSpPr>
        <p:spPr/>
        <p:txBody>
          <a:bodyPr/>
          <a:lstStyle/>
          <a:p>
            <a:fld id="{79D9CC9E-0C51-5549-A3CD-67CC7A182F94}" type="slidenum">
              <a:rPr lang="en-US" smtClean="0"/>
              <a:t>15</a:t>
            </a:fld>
            <a:endParaRPr lang="en-US" dirty="0"/>
          </a:p>
        </p:txBody>
      </p:sp>
    </p:spTree>
    <p:extLst>
      <p:ext uri="{BB962C8B-B14F-4D97-AF65-F5344CB8AC3E}">
        <p14:creationId xmlns:p14="http://schemas.microsoft.com/office/powerpoint/2010/main" val="295713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 2024 TRUMP – Fem 34% (+7) | </a:t>
            </a:r>
            <a:r>
              <a:rPr lang="en-US" dirty="0" err="1"/>
              <a:t>Unaff</a:t>
            </a:r>
            <a:r>
              <a:rPr lang="en-US" dirty="0"/>
              <a:t> 43% (+7) | Swing 48% (+11)</a:t>
            </a:r>
          </a:p>
        </p:txBody>
      </p:sp>
      <p:sp>
        <p:nvSpPr>
          <p:cNvPr id="4" name="Slide Number Placeholder 3"/>
          <p:cNvSpPr>
            <a:spLocks noGrp="1"/>
          </p:cNvSpPr>
          <p:nvPr>
            <p:ph type="sldNum" sz="quarter" idx="5"/>
          </p:nvPr>
        </p:nvSpPr>
        <p:spPr/>
        <p:txBody>
          <a:bodyPr/>
          <a:lstStyle/>
          <a:p>
            <a:fld id="{778B58AE-38EF-4426-9402-DCB350626F84}" type="slidenum">
              <a:rPr lang="en-US" smtClean="0"/>
              <a:t>16</a:t>
            </a:fld>
            <a:endParaRPr lang="en-US"/>
          </a:p>
        </p:txBody>
      </p:sp>
    </p:spTree>
    <p:extLst>
      <p:ext uri="{BB962C8B-B14F-4D97-AF65-F5344CB8AC3E}">
        <p14:creationId xmlns:p14="http://schemas.microsoft.com/office/powerpoint/2010/main" val="38417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 2020 Biden 57% | Trump 32% | Undecided 8%</a:t>
            </a:r>
          </a:p>
          <a:p>
            <a:r>
              <a:rPr lang="en-US" dirty="0" err="1"/>
              <a:t>Unaff</a:t>
            </a:r>
            <a:r>
              <a:rPr lang="en-US" dirty="0"/>
              <a:t> Biden 47 | Trump 28 | Undecided 17%</a:t>
            </a:r>
          </a:p>
          <a:p>
            <a:r>
              <a:rPr lang="en-US" dirty="0"/>
              <a:t>Swing Biden 39 | Trump 33 | Undecided 20</a:t>
            </a:r>
          </a:p>
        </p:txBody>
      </p:sp>
      <p:sp>
        <p:nvSpPr>
          <p:cNvPr id="4" name="Slide Number Placeholder 3"/>
          <p:cNvSpPr>
            <a:spLocks noGrp="1"/>
          </p:cNvSpPr>
          <p:nvPr>
            <p:ph type="sldNum" sz="quarter" idx="5"/>
          </p:nvPr>
        </p:nvSpPr>
        <p:spPr/>
        <p:txBody>
          <a:bodyPr/>
          <a:lstStyle/>
          <a:p>
            <a:fld id="{778B58AE-38EF-4426-9402-DCB350626F84}" type="slidenum">
              <a:rPr lang="en-US" smtClean="0"/>
              <a:t>17</a:t>
            </a:fld>
            <a:endParaRPr lang="en-US"/>
          </a:p>
        </p:txBody>
      </p:sp>
    </p:spTree>
    <p:extLst>
      <p:ext uri="{BB962C8B-B14F-4D97-AF65-F5344CB8AC3E}">
        <p14:creationId xmlns:p14="http://schemas.microsoft.com/office/powerpoint/2010/main" val="382486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2851-ED6E-967F-5BD7-D5B49EC484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84E784-083E-3AF5-C4AE-0390635769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8DE712-1524-3C01-3C91-4E2A95EACDB6}"/>
              </a:ext>
            </a:extLst>
          </p:cNvPr>
          <p:cNvSpPr>
            <a:spLocks noGrp="1"/>
          </p:cNvSpPr>
          <p:nvPr>
            <p:ph type="dt" sz="half" idx="10"/>
          </p:nvPr>
        </p:nvSpPr>
        <p:spPr/>
        <p:txBody>
          <a:bodyPr/>
          <a:lstStyle/>
          <a:p>
            <a:fld id="{A31F8CA8-5646-49AA-9EE7-088FFE1F3771}" type="datetimeFigureOut">
              <a:rPr lang="en-US" smtClean="0"/>
              <a:t>10/18/2024</a:t>
            </a:fld>
            <a:endParaRPr lang="en-US"/>
          </a:p>
        </p:txBody>
      </p:sp>
      <p:sp>
        <p:nvSpPr>
          <p:cNvPr id="5" name="Footer Placeholder 4">
            <a:extLst>
              <a:ext uri="{FF2B5EF4-FFF2-40B4-BE49-F238E27FC236}">
                <a16:creationId xmlns:a16="http://schemas.microsoft.com/office/drawing/2014/main" id="{273BB7AA-A66D-668F-DA2F-9DCE3AF6D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DBA185-370A-6A20-DA77-5EFC1B96FED2}"/>
              </a:ext>
            </a:extLst>
          </p:cNvPr>
          <p:cNvSpPr>
            <a:spLocks noGrp="1"/>
          </p:cNvSpPr>
          <p:nvPr>
            <p:ph type="sldNum" sz="quarter" idx="12"/>
          </p:nvPr>
        </p:nvSpPr>
        <p:spPr/>
        <p:txBody>
          <a:bodyPr/>
          <a:lstStyle/>
          <a:p>
            <a:fld id="{567E2E08-5832-4219-9CD6-3391AE3CECEE}" type="slidenum">
              <a:rPr lang="en-US" smtClean="0"/>
              <a:t>‹#›</a:t>
            </a:fld>
            <a:endParaRPr lang="en-US"/>
          </a:p>
        </p:txBody>
      </p:sp>
    </p:spTree>
    <p:extLst>
      <p:ext uri="{BB962C8B-B14F-4D97-AF65-F5344CB8AC3E}">
        <p14:creationId xmlns:p14="http://schemas.microsoft.com/office/powerpoint/2010/main" val="44518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F5B3-02DA-A85E-6E30-7153342C21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61C1B-5FCF-8A20-A5A5-6D8035CF4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FE7BD-5737-9C41-6F03-040D91A8AD0E}"/>
              </a:ext>
            </a:extLst>
          </p:cNvPr>
          <p:cNvSpPr>
            <a:spLocks noGrp="1"/>
          </p:cNvSpPr>
          <p:nvPr>
            <p:ph type="dt" sz="half" idx="10"/>
          </p:nvPr>
        </p:nvSpPr>
        <p:spPr/>
        <p:txBody>
          <a:bodyPr/>
          <a:lstStyle/>
          <a:p>
            <a:fld id="{A31F8CA8-5646-49AA-9EE7-088FFE1F3771}" type="datetimeFigureOut">
              <a:rPr lang="en-US" smtClean="0"/>
              <a:t>10/18/2024</a:t>
            </a:fld>
            <a:endParaRPr lang="en-US"/>
          </a:p>
        </p:txBody>
      </p:sp>
      <p:sp>
        <p:nvSpPr>
          <p:cNvPr id="5" name="Footer Placeholder 4">
            <a:extLst>
              <a:ext uri="{FF2B5EF4-FFF2-40B4-BE49-F238E27FC236}">
                <a16:creationId xmlns:a16="http://schemas.microsoft.com/office/drawing/2014/main" id="{20DD755F-83C9-B715-CDBE-254B41773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A3285-8E6C-99F1-2D5F-6CD2BC254F7E}"/>
              </a:ext>
            </a:extLst>
          </p:cNvPr>
          <p:cNvSpPr>
            <a:spLocks noGrp="1"/>
          </p:cNvSpPr>
          <p:nvPr>
            <p:ph type="sldNum" sz="quarter" idx="12"/>
          </p:nvPr>
        </p:nvSpPr>
        <p:spPr/>
        <p:txBody>
          <a:bodyPr/>
          <a:lstStyle/>
          <a:p>
            <a:fld id="{567E2E08-5832-4219-9CD6-3391AE3CECEE}" type="slidenum">
              <a:rPr lang="en-US" smtClean="0"/>
              <a:t>‹#›</a:t>
            </a:fld>
            <a:endParaRPr lang="en-US"/>
          </a:p>
        </p:txBody>
      </p:sp>
    </p:spTree>
    <p:extLst>
      <p:ext uri="{BB962C8B-B14F-4D97-AF65-F5344CB8AC3E}">
        <p14:creationId xmlns:p14="http://schemas.microsoft.com/office/powerpoint/2010/main" val="281087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8844FB-8A4B-A64E-B6C3-CF9EF81FA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D10D6E-75BA-6895-33E3-89E37B572C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D5423-33B5-22D5-A836-9968DE6CDA6A}"/>
              </a:ext>
            </a:extLst>
          </p:cNvPr>
          <p:cNvSpPr>
            <a:spLocks noGrp="1"/>
          </p:cNvSpPr>
          <p:nvPr>
            <p:ph type="dt" sz="half" idx="10"/>
          </p:nvPr>
        </p:nvSpPr>
        <p:spPr/>
        <p:txBody>
          <a:bodyPr/>
          <a:lstStyle/>
          <a:p>
            <a:fld id="{A31F8CA8-5646-49AA-9EE7-088FFE1F3771}" type="datetimeFigureOut">
              <a:rPr lang="en-US" smtClean="0"/>
              <a:t>10/18/2024</a:t>
            </a:fld>
            <a:endParaRPr lang="en-US"/>
          </a:p>
        </p:txBody>
      </p:sp>
      <p:sp>
        <p:nvSpPr>
          <p:cNvPr id="5" name="Footer Placeholder 4">
            <a:extLst>
              <a:ext uri="{FF2B5EF4-FFF2-40B4-BE49-F238E27FC236}">
                <a16:creationId xmlns:a16="http://schemas.microsoft.com/office/drawing/2014/main" id="{2002C6AD-9DFD-9CAD-013A-213A97D67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BD80F-46E1-FEC6-A078-35F7F5425342}"/>
              </a:ext>
            </a:extLst>
          </p:cNvPr>
          <p:cNvSpPr>
            <a:spLocks noGrp="1"/>
          </p:cNvSpPr>
          <p:nvPr>
            <p:ph type="sldNum" sz="quarter" idx="12"/>
          </p:nvPr>
        </p:nvSpPr>
        <p:spPr/>
        <p:txBody>
          <a:bodyPr/>
          <a:lstStyle/>
          <a:p>
            <a:fld id="{567E2E08-5832-4219-9CD6-3391AE3CECEE}" type="slidenum">
              <a:rPr lang="en-US" smtClean="0"/>
              <a:t>‹#›</a:t>
            </a:fld>
            <a:endParaRPr lang="en-US"/>
          </a:p>
        </p:txBody>
      </p:sp>
    </p:spTree>
    <p:extLst>
      <p:ext uri="{BB962C8B-B14F-4D97-AF65-F5344CB8AC3E}">
        <p14:creationId xmlns:p14="http://schemas.microsoft.com/office/powerpoint/2010/main" val="72005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F190-F17F-D7F0-733F-04A93192E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42273-6856-BAF8-7941-34346AC889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6AB20-7A6F-3A2C-1778-B6049FBC61F3}"/>
              </a:ext>
            </a:extLst>
          </p:cNvPr>
          <p:cNvSpPr>
            <a:spLocks noGrp="1"/>
          </p:cNvSpPr>
          <p:nvPr>
            <p:ph type="dt" sz="half" idx="10"/>
          </p:nvPr>
        </p:nvSpPr>
        <p:spPr/>
        <p:txBody>
          <a:bodyPr/>
          <a:lstStyle/>
          <a:p>
            <a:fld id="{A31F8CA8-5646-49AA-9EE7-088FFE1F3771}" type="datetimeFigureOut">
              <a:rPr lang="en-US" smtClean="0"/>
              <a:t>10/18/2024</a:t>
            </a:fld>
            <a:endParaRPr lang="en-US"/>
          </a:p>
        </p:txBody>
      </p:sp>
      <p:sp>
        <p:nvSpPr>
          <p:cNvPr id="5" name="Footer Placeholder 4">
            <a:extLst>
              <a:ext uri="{FF2B5EF4-FFF2-40B4-BE49-F238E27FC236}">
                <a16:creationId xmlns:a16="http://schemas.microsoft.com/office/drawing/2014/main" id="{C60C943C-19D1-0906-EB58-2449B3945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7C764-3F72-8AD2-731B-0559FE637095}"/>
              </a:ext>
            </a:extLst>
          </p:cNvPr>
          <p:cNvSpPr>
            <a:spLocks noGrp="1"/>
          </p:cNvSpPr>
          <p:nvPr>
            <p:ph type="sldNum" sz="quarter" idx="12"/>
          </p:nvPr>
        </p:nvSpPr>
        <p:spPr/>
        <p:txBody>
          <a:bodyPr/>
          <a:lstStyle/>
          <a:p>
            <a:fld id="{567E2E08-5832-4219-9CD6-3391AE3CECEE}" type="slidenum">
              <a:rPr lang="en-US" smtClean="0"/>
              <a:t>‹#›</a:t>
            </a:fld>
            <a:endParaRPr lang="en-US"/>
          </a:p>
        </p:txBody>
      </p:sp>
    </p:spTree>
    <p:extLst>
      <p:ext uri="{BB962C8B-B14F-4D97-AF65-F5344CB8AC3E}">
        <p14:creationId xmlns:p14="http://schemas.microsoft.com/office/powerpoint/2010/main" val="111234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29C3-D7DA-8C7E-3717-EBEDE9BA23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AA21C6-8E30-4170-6EDC-941C684986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85AFC6-3CB0-ACE2-B9BE-F1FE50C668BF}"/>
              </a:ext>
            </a:extLst>
          </p:cNvPr>
          <p:cNvSpPr>
            <a:spLocks noGrp="1"/>
          </p:cNvSpPr>
          <p:nvPr>
            <p:ph type="dt" sz="half" idx="10"/>
          </p:nvPr>
        </p:nvSpPr>
        <p:spPr/>
        <p:txBody>
          <a:bodyPr/>
          <a:lstStyle/>
          <a:p>
            <a:fld id="{A31F8CA8-5646-49AA-9EE7-088FFE1F3771}" type="datetimeFigureOut">
              <a:rPr lang="en-US" smtClean="0"/>
              <a:t>10/18/2024</a:t>
            </a:fld>
            <a:endParaRPr lang="en-US"/>
          </a:p>
        </p:txBody>
      </p:sp>
      <p:sp>
        <p:nvSpPr>
          <p:cNvPr id="5" name="Footer Placeholder 4">
            <a:extLst>
              <a:ext uri="{FF2B5EF4-FFF2-40B4-BE49-F238E27FC236}">
                <a16:creationId xmlns:a16="http://schemas.microsoft.com/office/drawing/2014/main" id="{072D5618-5A54-83EF-A6C2-BB50F9C89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B72D9-B203-9E3C-7D5E-3AE73332F92F}"/>
              </a:ext>
            </a:extLst>
          </p:cNvPr>
          <p:cNvSpPr>
            <a:spLocks noGrp="1"/>
          </p:cNvSpPr>
          <p:nvPr>
            <p:ph type="sldNum" sz="quarter" idx="12"/>
          </p:nvPr>
        </p:nvSpPr>
        <p:spPr/>
        <p:txBody>
          <a:bodyPr/>
          <a:lstStyle/>
          <a:p>
            <a:fld id="{567E2E08-5832-4219-9CD6-3391AE3CECEE}" type="slidenum">
              <a:rPr lang="en-US" smtClean="0"/>
              <a:t>‹#›</a:t>
            </a:fld>
            <a:endParaRPr lang="en-US"/>
          </a:p>
        </p:txBody>
      </p:sp>
    </p:spTree>
    <p:extLst>
      <p:ext uri="{BB962C8B-B14F-4D97-AF65-F5344CB8AC3E}">
        <p14:creationId xmlns:p14="http://schemas.microsoft.com/office/powerpoint/2010/main" val="264181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D057-45A8-3604-1BBD-7919A14C2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E8C42-DCF0-D963-79D0-6E45901E5A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89D16D-C409-34D6-358B-DEC1178A8E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4A8560-B7F3-CFF7-931F-0917141506C9}"/>
              </a:ext>
            </a:extLst>
          </p:cNvPr>
          <p:cNvSpPr>
            <a:spLocks noGrp="1"/>
          </p:cNvSpPr>
          <p:nvPr>
            <p:ph type="dt" sz="half" idx="10"/>
          </p:nvPr>
        </p:nvSpPr>
        <p:spPr/>
        <p:txBody>
          <a:bodyPr/>
          <a:lstStyle/>
          <a:p>
            <a:fld id="{A31F8CA8-5646-49AA-9EE7-088FFE1F3771}" type="datetimeFigureOut">
              <a:rPr lang="en-US" smtClean="0"/>
              <a:t>10/18/2024</a:t>
            </a:fld>
            <a:endParaRPr lang="en-US"/>
          </a:p>
        </p:txBody>
      </p:sp>
      <p:sp>
        <p:nvSpPr>
          <p:cNvPr id="6" name="Footer Placeholder 5">
            <a:extLst>
              <a:ext uri="{FF2B5EF4-FFF2-40B4-BE49-F238E27FC236}">
                <a16:creationId xmlns:a16="http://schemas.microsoft.com/office/drawing/2014/main" id="{70916618-05C3-1F09-714D-B366DBE46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366BB-DC79-5CE6-718B-02E9A5ACF05B}"/>
              </a:ext>
            </a:extLst>
          </p:cNvPr>
          <p:cNvSpPr>
            <a:spLocks noGrp="1"/>
          </p:cNvSpPr>
          <p:nvPr>
            <p:ph type="sldNum" sz="quarter" idx="12"/>
          </p:nvPr>
        </p:nvSpPr>
        <p:spPr/>
        <p:txBody>
          <a:bodyPr/>
          <a:lstStyle/>
          <a:p>
            <a:fld id="{567E2E08-5832-4219-9CD6-3391AE3CECEE}" type="slidenum">
              <a:rPr lang="en-US" smtClean="0"/>
              <a:t>‹#›</a:t>
            </a:fld>
            <a:endParaRPr lang="en-US"/>
          </a:p>
        </p:txBody>
      </p:sp>
    </p:spTree>
    <p:extLst>
      <p:ext uri="{BB962C8B-B14F-4D97-AF65-F5344CB8AC3E}">
        <p14:creationId xmlns:p14="http://schemas.microsoft.com/office/powerpoint/2010/main" val="73530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4608-821F-2AA3-7230-6BB4FC65B9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0541B5-73D2-4546-F1E8-3F743A6CB6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110B0A-AF0E-E76F-F7E0-8040E503F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DFA1E-072F-F27C-3462-82BB7E115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B84F81-71F6-0E50-177B-4CE0AB3651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89DB94-0557-DC52-9163-E42133451582}"/>
              </a:ext>
            </a:extLst>
          </p:cNvPr>
          <p:cNvSpPr>
            <a:spLocks noGrp="1"/>
          </p:cNvSpPr>
          <p:nvPr>
            <p:ph type="dt" sz="half" idx="10"/>
          </p:nvPr>
        </p:nvSpPr>
        <p:spPr/>
        <p:txBody>
          <a:bodyPr/>
          <a:lstStyle/>
          <a:p>
            <a:fld id="{A31F8CA8-5646-49AA-9EE7-088FFE1F3771}" type="datetimeFigureOut">
              <a:rPr lang="en-US" smtClean="0"/>
              <a:t>10/18/2024</a:t>
            </a:fld>
            <a:endParaRPr lang="en-US"/>
          </a:p>
        </p:txBody>
      </p:sp>
      <p:sp>
        <p:nvSpPr>
          <p:cNvPr id="8" name="Footer Placeholder 7">
            <a:extLst>
              <a:ext uri="{FF2B5EF4-FFF2-40B4-BE49-F238E27FC236}">
                <a16:creationId xmlns:a16="http://schemas.microsoft.com/office/drawing/2014/main" id="{FC0B69B4-FE67-74DA-F6C0-D37D5765AC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C5F8F2-5EAE-0A6B-25D4-7EA30147F31E}"/>
              </a:ext>
            </a:extLst>
          </p:cNvPr>
          <p:cNvSpPr>
            <a:spLocks noGrp="1"/>
          </p:cNvSpPr>
          <p:nvPr>
            <p:ph type="sldNum" sz="quarter" idx="12"/>
          </p:nvPr>
        </p:nvSpPr>
        <p:spPr/>
        <p:txBody>
          <a:bodyPr/>
          <a:lstStyle/>
          <a:p>
            <a:fld id="{567E2E08-5832-4219-9CD6-3391AE3CECEE}" type="slidenum">
              <a:rPr lang="en-US" smtClean="0"/>
              <a:t>‹#›</a:t>
            </a:fld>
            <a:endParaRPr lang="en-US"/>
          </a:p>
        </p:txBody>
      </p:sp>
    </p:spTree>
    <p:extLst>
      <p:ext uri="{BB962C8B-B14F-4D97-AF65-F5344CB8AC3E}">
        <p14:creationId xmlns:p14="http://schemas.microsoft.com/office/powerpoint/2010/main" val="2980300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A0C4-4B7A-B7F3-C65C-191100FD9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A01E2B-728B-4B8B-7BAD-0701B3651E2F}"/>
              </a:ext>
            </a:extLst>
          </p:cNvPr>
          <p:cNvSpPr>
            <a:spLocks noGrp="1"/>
          </p:cNvSpPr>
          <p:nvPr>
            <p:ph type="dt" sz="half" idx="10"/>
          </p:nvPr>
        </p:nvSpPr>
        <p:spPr/>
        <p:txBody>
          <a:bodyPr/>
          <a:lstStyle/>
          <a:p>
            <a:fld id="{A31F8CA8-5646-49AA-9EE7-088FFE1F3771}" type="datetimeFigureOut">
              <a:rPr lang="en-US" smtClean="0"/>
              <a:t>10/18/2024</a:t>
            </a:fld>
            <a:endParaRPr lang="en-US"/>
          </a:p>
        </p:txBody>
      </p:sp>
      <p:sp>
        <p:nvSpPr>
          <p:cNvPr id="4" name="Footer Placeholder 3">
            <a:extLst>
              <a:ext uri="{FF2B5EF4-FFF2-40B4-BE49-F238E27FC236}">
                <a16:creationId xmlns:a16="http://schemas.microsoft.com/office/drawing/2014/main" id="{AD834EBC-C9E7-404B-8636-894E15F44B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CA8434-8637-B35E-47A3-6D1EE094C367}"/>
              </a:ext>
            </a:extLst>
          </p:cNvPr>
          <p:cNvSpPr>
            <a:spLocks noGrp="1"/>
          </p:cNvSpPr>
          <p:nvPr>
            <p:ph type="sldNum" sz="quarter" idx="12"/>
          </p:nvPr>
        </p:nvSpPr>
        <p:spPr/>
        <p:txBody>
          <a:bodyPr/>
          <a:lstStyle/>
          <a:p>
            <a:fld id="{567E2E08-5832-4219-9CD6-3391AE3CECEE}" type="slidenum">
              <a:rPr lang="en-US" smtClean="0"/>
              <a:t>‹#›</a:t>
            </a:fld>
            <a:endParaRPr lang="en-US"/>
          </a:p>
        </p:txBody>
      </p:sp>
    </p:spTree>
    <p:extLst>
      <p:ext uri="{BB962C8B-B14F-4D97-AF65-F5344CB8AC3E}">
        <p14:creationId xmlns:p14="http://schemas.microsoft.com/office/powerpoint/2010/main" val="110407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FA337-68FA-21BB-CE5C-FE7EA6C0CFCF}"/>
              </a:ext>
            </a:extLst>
          </p:cNvPr>
          <p:cNvSpPr>
            <a:spLocks noGrp="1"/>
          </p:cNvSpPr>
          <p:nvPr>
            <p:ph type="dt" sz="half" idx="10"/>
          </p:nvPr>
        </p:nvSpPr>
        <p:spPr/>
        <p:txBody>
          <a:bodyPr/>
          <a:lstStyle/>
          <a:p>
            <a:fld id="{A31F8CA8-5646-49AA-9EE7-088FFE1F3771}" type="datetimeFigureOut">
              <a:rPr lang="en-US" smtClean="0"/>
              <a:t>10/18/2024</a:t>
            </a:fld>
            <a:endParaRPr lang="en-US"/>
          </a:p>
        </p:txBody>
      </p:sp>
      <p:sp>
        <p:nvSpPr>
          <p:cNvPr id="3" name="Footer Placeholder 2">
            <a:extLst>
              <a:ext uri="{FF2B5EF4-FFF2-40B4-BE49-F238E27FC236}">
                <a16:creationId xmlns:a16="http://schemas.microsoft.com/office/drawing/2014/main" id="{1EF8A6DE-2506-A713-783D-50C38DCABD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4E73B2-E698-E94D-0E77-C33F90C5C80B}"/>
              </a:ext>
            </a:extLst>
          </p:cNvPr>
          <p:cNvSpPr>
            <a:spLocks noGrp="1"/>
          </p:cNvSpPr>
          <p:nvPr>
            <p:ph type="sldNum" sz="quarter" idx="12"/>
          </p:nvPr>
        </p:nvSpPr>
        <p:spPr/>
        <p:txBody>
          <a:bodyPr/>
          <a:lstStyle/>
          <a:p>
            <a:fld id="{567E2E08-5832-4219-9CD6-3391AE3CECEE}" type="slidenum">
              <a:rPr lang="en-US" smtClean="0"/>
              <a:t>‹#›</a:t>
            </a:fld>
            <a:endParaRPr lang="en-US"/>
          </a:p>
        </p:txBody>
      </p:sp>
    </p:spTree>
    <p:extLst>
      <p:ext uri="{BB962C8B-B14F-4D97-AF65-F5344CB8AC3E}">
        <p14:creationId xmlns:p14="http://schemas.microsoft.com/office/powerpoint/2010/main" val="231054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5E2-80E7-3A83-3659-DE20439D09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BC10A4-426C-3584-AE8F-3C8AC6F87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B4401-1E2F-C3B6-B077-1B157A20E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30868-1AAD-C9E9-7DB8-B2E505235963}"/>
              </a:ext>
            </a:extLst>
          </p:cNvPr>
          <p:cNvSpPr>
            <a:spLocks noGrp="1"/>
          </p:cNvSpPr>
          <p:nvPr>
            <p:ph type="dt" sz="half" idx="10"/>
          </p:nvPr>
        </p:nvSpPr>
        <p:spPr/>
        <p:txBody>
          <a:bodyPr/>
          <a:lstStyle/>
          <a:p>
            <a:fld id="{A31F8CA8-5646-49AA-9EE7-088FFE1F3771}" type="datetimeFigureOut">
              <a:rPr lang="en-US" smtClean="0"/>
              <a:t>10/18/2024</a:t>
            </a:fld>
            <a:endParaRPr lang="en-US"/>
          </a:p>
        </p:txBody>
      </p:sp>
      <p:sp>
        <p:nvSpPr>
          <p:cNvPr id="6" name="Footer Placeholder 5">
            <a:extLst>
              <a:ext uri="{FF2B5EF4-FFF2-40B4-BE49-F238E27FC236}">
                <a16:creationId xmlns:a16="http://schemas.microsoft.com/office/drawing/2014/main" id="{05C8DA11-2A2F-3923-2CF7-CFEB772E5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A419A-2B5D-F117-775C-0F75700922F4}"/>
              </a:ext>
            </a:extLst>
          </p:cNvPr>
          <p:cNvSpPr>
            <a:spLocks noGrp="1"/>
          </p:cNvSpPr>
          <p:nvPr>
            <p:ph type="sldNum" sz="quarter" idx="12"/>
          </p:nvPr>
        </p:nvSpPr>
        <p:spPr/>
        <p:txBody>
          <a:bodyPr/>
          <a:lstStyle/>
          <a:p>
            <a:fld id="{567E2E08-5832-4219-9CD6-3391AE3CECEE}" type="slidenum">
              <a:rPr lang="en-US" smtClean="0"/>
              <a:t>‹#›</a:t>
            </a:fld>
            <a:endParaRPr lang="en-US"/>
          </a:p>
        </p:txBody>
      </p:sp>
    </p:spTree>
    <p:extLst>
      <p:ext uri="{BB962C8B-B14F-4D97-AF65-F5344CB8AC3E}">
        <p14:creationId xmlns:p14="http://schemas.microsoft.com/office/powerpoint/2010/main" val="226055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3670-D010-8D0B-C502-D2F4BBC1C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FDF50E-087B-4B39-0001-981DB6228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D586FE-5147-0B56-D436-DADAD6717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2783D-D3A3-54CA-BE3E-D187CAC836BD}"/>
              </a:ext>
            </a:extLst>
          </p:cNvPr>
          <p:cNvSpPr>
            <a:spLocks noGrp="1"/>
          </p:cNvSpPr>
          <p:nvPr>
            <p:ph type="dt" sz="half" idx="10"/>
          </p:nvPr>
        </p:nvSpPr>
        <p:spPr/>
        <p:txBody>
          <a:bodyPr/>
          <a:lstStyle/>
          <a:p>
            <a:fld id="{A31F8CA8-5646-49AA-9EE7-088FFE1F3771}" type="datetimeFigureOut">
              <a:rPr lang="en-US" smtClean="0"/>
              <a:t>10/18/2024</a:t>
            </a:fld>
            <a:endParaRPr lang="en-US"/>
          </a:p>
        </p:txBody>
      </p:sp>
      <p:sp>
        <p:nvSpPr>
          <p:cNvPr id="6" name="Footer Placeholder 5">
            <a:extLst>
              <a:ext uri="{FF2B5EF4-FFF2-40B4-BE49-F238E27FC236}">
                <a16:creationId xmlns:a16="http://schemas.microsoft.com/office/drawing/2014/main" id="{563CCD94-21C9-5514-CC04-E0944C5C8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9A4461-2FA2-8E46-5853-BD0E1B54D3C4}"/>
              </a:ext>
            </a:extLst>
          </p:cNvPr>
          <p:cNvSpPr>
            <a:spLocks noGrp="1"/>
          </p:cNvSpPr>
          <p:nvPr>
            <p:ph type="sldNum" sz="quarter" idx="12"/>
          </p:nvPr>
        </p:nvSpPr>
        <p:spPr/>
        <p:txBody>
          <a:bodyPr/>
          <a:lstStyle/>
          <a:p>
            <a:fld id="{567E2E08-5832-4219-9CD6-3391AE3CECEE}" type="slidenum">
              <a:rPr lang="en-US" smtClean="0"/>
              <a:t>‹#›</a:t>
            </a:fld>
            <a:endParaRPr lang="en-US"/>
          </a:p>
        </p:txBody>
      </p:sp>
    </p:spTree>
    <p:extLst>
      <p:ext uri="{BB962C8B-B14F-4D97-AF65-F5344CB8AC3E}">
        <p14:creationId xmlns:p14="http://schemas.microsoft.com/office/powerpoint/2010/main" val="166680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16A9F1-9CDE-48C2-39ED-2CA14360F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C1C48B-B3C6-5D84-F88B-765CAF176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76307-BF27-8976-8615-20A122525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F8CA8-5646-49AA-9EE7-088FFE1F3771}" type="datetimeFigureOut">
              <a:rPr lang="en-US" smtClean="0"/>
              <a:t>10/18/2024</a:t>
            </a:fld>
            <a:endParaRPr lang="en-US"/>
          </a:p>
        </p:txBody>
      </p:sp>
      <p:sp>
        <p:nvSpPr>
          <p:cNvPr id="5" name="Footer Placeholder 4">
            <a:extLst>
              <a:ext uri="{FF2B5EF4-FFF2-40B4-BE49-F238E27FC236}">
                <a16:creationId xmlns:a16="http://schemas.microsoft.com/office/drawing/2014/main" id="{3213E8C7-6238-5B80-22BF-AD92CD8C1E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58A889-A058-2B62-0C6C-0ECE552AB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E2E08-5832-4219-9CD6-3391AE3CECEE}" type="slidenum">
              <a:rPr lang="en-US" smtClean="0"/>
              <a:t>‹#›</a:t>
            </a:fld>
            <a:endParaRPr lang="en-US"/>
          </a:p>
        </p:txBody>
      </p:sp>
    </p:spTree>
    <p:extLst>
      <p:ext uri="{BB962C8B-B14F-4D97-AF65-F5344CB8AC3E}">
        <p14:creationId xmlns:p14="http://schemas.microsoft.com/office/powerpoint/2010/main" val="4293660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hart" Target="../charts/chart29.xml"/><Relationship Id="rId4" Type="http://schemas.openxmlformats.org/officeDocument/2006/relationships/chart" Target="../charts/char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3.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3.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3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9.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1.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3.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5.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7.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50.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5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9.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E7A5C5-F6E5-4AEF-8367-1E4845ED73C1}"/>
              </a:ext>
            </a:extLst>
          </p:cNvPr>
          <p:cNvSpPr/>
          <p:nvPr/>
        </p:nvSpPr>
        <p:spPr>
          <a:xfrm>
            <a:off x="0" y="0"/>
            <a:ext cx="12192000" cy="6858000"/>
          </a:xfrm>
          <a:prstGeom prst="rect">
            <a:avLst/>
          </a:prstGeom>
          <a:solidFill>
            <a:srgbClr val="173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DD9A460-F232-4A40-A066-08F7D5498B7C}"/>
              </a:ext>
            </a:extLst>
          </p:cNvPr>
          <p:cNvSpPr/>
          <p:nvPr/>
        </p:nvSpPr>
        <p:spPr>
          <a:xfrm>
            <a:off x="399473" y="350982"/>
            <a:ext cx="11393055" cy="6179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2" name="Title 1">
            <a:extLst>
              <a:ext uri="{FF2B5EF4-FFF2-40B4-BE49-F238E27FC236}">
                <a16:creationId xmlns:a16="http://schemas.microsoft.com/office/drawing/2014/main" id="{3059F61C-5633-43AD-9B3C-3FDBB6425C89}"/>
              </a:ext>
            </a:extLst>
          </p:cNvPr>
          <p:cNvSpPr>
            <a:spLocks noGrp="1"/>
          </p:cNvSpPr>
          <p:nvPr>
            <p:ph type="title"/>
          </p:nvPr>
        </p:nvSpPr>
        <p:spPr>
          <a:xfrm>
            <a:off x="838200" y="4744797"/>
            <a:ext cx="10515600" cy="1325563"/>
          </a:xfrm>
        </p:spPr>
        <p:txBody>
          <a:bodyPr>
            <a:normAutofit fontScale="90000"/>
          </a:bodyPr>
          <a:lstStyle/>
          <a:p>
            <a:pPr algn="ctr"/>
            <a:br>
              <a:rPr lang="en-US" b="1" dirty="0">
                <a:solidFill>
                  <a:srgbClr val="173059"/>
                </a:solidFill>
                <a:latin typeface="Gill Sans MT" panose="020B0502020104020203" pitchFamily="34" charset="0"/>
              </a:rPr>
            </a:br>
            <a:r>
              <a:rPr lang="en-US" sz="3600" b="1" dirty="0">
                <a:solidFill>
                  <a:srgbClr val="173059"/>
                </a:solidFill>
                <a:latin typeface="Gill Sans MT" panose="020B0502020104020203" pitchFamily="34" charset="0"/>
              </a:rPr>
              <a:t>Key Findings Briefing</a:t>
            </a:r>
            <a:br>
              <a:rPr lang="en-US" sz="3600" b="1" dirty="0">
                <a:solidFill>
                  <a:srgbClr val="173059"/>
                </a:solidFill>
                <a:latin typeface="Gill Sans MT" panose="020B0502020104020203" pitchFamily="34" charset="0"/>
              </a:rPr>
            </a:br>
            <a:r>
              <a:rPr lang="en-US" sz="3600" b="1" dirty="0">
                <a:solidFill>
                  <a:srgbClr val="173059"/>
                </a:solidFill>
                <a:latin typeface="Gill Sans MT" panose="020B0502020104020203" pitchFamily="34" charset="0"/>
              </a:rPr>
              <a:t>October 2024</a:t>
            </a:r>
            <a:br>
              <a:rPr lang="en-US" sz="3600" b="1" dirty="0">
                <a:solidFill>
                  <a:srgbClr val="173059"/>
                </a:solidFill>
                <a:latin typeface="Gill Sans MT" panose="020B0502020104020203" pitchFamily="34" charset="0"/>
              </a:rPr>
            </a:br>
            <a:br>
              <a:rPr lang="en-US" sz="3600" b="1" dirty="0">
                <a:solidFill>
                  <a:srgbClr val="173059"/>
                </a:solidFill>
                <a:latin typeface="Gill Sans MT" panose="020B0502020104020203" pitchFamily="34" charset="0"/>
              </a:rPr>
            </a:br>
            <a:br>
              <a:rPr lang="en-US" sz="3600" b="1" dirty="0">
                <a:solidFill>
                  <a:srgbClr val="173059"/>
                </a:solidFill>
                <a:latin typeface="Gill Sans MT" panose="020B0502020104020203" pitchFamily="34" charset="0"/>
              </a:rPr>
            </a:br>
            <a:r>
              <a:rPr lang="en-US" sz="2700" b="1" dirty="0">
                <a:solidFill>
                  <a:srgbClr val="173059"/>
                </a:solidFill>
                <a:latin typeface="GillSans-Light" panose="020B0400000000000000" pitchFamily="34" charset="0"/>
              </a:rPr>
              <a:t>N=514 Likely Voters Statewide</a:t>
            </a:r>
            <a:br>
              <a:rPr lang="en-US" sz="2700" b="1" dirty="0">
                <a:solidFill>
                  <a:srgbClr val="173059"/>
                </a:solidFill>
                <a:latin typeface="Gill Sans MT" panose="020B0502020104020203" pitchFamily="34" charset="0"/>
              </a:rPr>
            </a:br>
            <a:endParaRPr lang="en-US" sz="3600" b="1" dirty="0">
              <a:solidFill>
                <a:srgbClr val="173059"/>
              </a:solidFill>
              <a:latin typeface="Gill Sans MT" panose="020B0502020104020203" pitchFamily="34" charset="0"/>
            </a:endParaRPr>
          </a:p>
        </p:txBody>
      </p:sp>
      <p:pic>
        <p:nvPicPr>
          <p:cNvPr id="6" name="Picture 5">
            <a:extLst>
              <a:ext uri="{FF2B5EF4-FFF2-40B4-BE49-F238E27FC236}">
                <a16:creationId xmlns:a16="http://schemas.microsoft.com/office/drawing/2014/main" id="{510B38DF-D229-44BE-A074-238D10CAB236}"/>
              </a:ext>
            </a:extLst>
          </p:cNvPr>
          <p:cNvPicPr>
            <a:picLocks noChangeAspect="1"/>
          </p:cNvPicPr>
          <p:nvPr/>
        </p:nvPicPr>
        <p:blipFill rotWithShape="1">
          <a:blip r:embed="rId2">
            <a:extLst>
              <a:ext uri="{28A0092B-C50C-407E-A947-70E740481C1C}">
                <a14:useLocalDpi xmlns:a14="http://schemas.microsoft.com/office/drawing/2010/main" val="0"/>
              </a:ext>
            </a:extLst>
          </a:blip>
          <a:srcRect l="29142" t="18589" r="28355" b="23737"/>
          <a:stretch/>
        </p:blipFill>
        <p:spPr>
          <a:xfrm>
            <a:off x="4862812" y="1195362"/>
            <a:ext cx="2466377" cy="2586182"/>
          </a:xfrm>
          <a:prstGeom prst="rect">
            <a:avLst/>
          </a:prstGeom>
        </p:spPr>
      </p:pic>
    </p:spTree>
    <p:extLst>
      <p:ext uri="{BB962C8B-B14F-4D97-AF65-F5344CB8AC3E}">
        <p14:creationId xmlns:p14="http://schemas.microsoft.com/office/powerpoint/2010/main" val="9540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627854997"/>
              </p:ext>
            </p:extLst>
          </p:nvPr>
        </p:nvGraphicFramePr>
        <p:xfrm>
          <a:off x="387353" y="2651197"/>
          <a:ext cx="4805895" cy="400432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195809" y="1774791"/>
            <a:ext cx="11792991" cy="400110"/>
          </a:xfrm>
          <a:prstGeom prst="rect">
            <a:avLst/>
          </a:prstGeom>
        </p:spPr>
        <p:txBody>
          <a:bodyPr wrap="square">
            <a:spAutoFit/>
          </a:bodyPr>
          <a:lstStyle/>
          <a:p>
            <a:r>
              <a:rPr lang="en-US" sz="2000" i="1" dirty="0">
                <a:effectLst/>
                <a:latin typeface="Chaparral Pro" panose="02060503040505020203" pitchFamily="18" charset="0"/>
                <a:ea typeface="Times New Roman" panose="02020603050405020304" pitchFamily="18" charset="0"/>
              </a:rPr>
              <a:t>Would you say that your personal financial situation is improving or getting worse?</a:t>
            </a:r>
            <a:endParaRPr lang="en-US" sz="2000" i="1" dirty="0">
              <a:latin typeface="Chaparral Pro" panose="02060503040505020203" pitchFamily="18" charset="0"/>
            </a:endParaRP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4"/>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6161EEA1-A75E-47B2-9079-0C078158C9DE}"/>
              </a:ext>
            </a:extLst>
          </p:cNvPr>
          <p:cNvGraphicFramePr/>
          <p:nvPr>
            <p:extLst>
              <p:ext uri="{D42A27DB-BD31-4B8C-83A1-F6EECF244321}">
                <p14:modId xmlns:p14="http://schemas.microsoft.com/office/powerpoint/2010/main" val="2957596312"/>
              </p:ext>
            </p:extLst>
          </p:nvPr>
        </p:nvGraphicFramePr>
        <p:xfrm>
          <a:off x="6191019" y="2349660"/>
          <a:ext cx="5264260" cy="4169483"/>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5955732" y="262867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endParaRPr lang="en-US" sz="1600" dirty="0">
              <a:latin typeface="Gill Sans MT" panose="020B0502020104020203" pitchFamily="34" charset="0"/>
            </a:endParaRP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Personal Financial Situation</a:t>
            </a:r>
            <a:endParaRPr lang="en-US" sz="3600" dirty="0">
              <a:latin typeface="GillSans-Light" panose="020B0400000000000000" pitchFamily="34" charset="0"/>
            </a:endParaRP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10</a:t>
            </a:fld>
            <a:endParaRPr lang="en-US" dirty="0"/>
          </a:p>
        </p:txBody>
      </p:sp>
    </p:spTree>
    <p:extLst>
      <p:ext uri="{BB962C8B-B14F-4D97-AF65-F5344CB8AC3E}">
        <p14:creationId xmlns:p14="http://schemas.microsoft.com/office/powerpoint/2010/main" val="136139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2374588368"/>
              </p:ext>
            </p:extLst>
          </p:nvPr>
        </p:nvGraphicFramePr>
        <p:xfrm>
          <a:off x="387353" y="2651197"/>
          <a:ext cx="4805895" cy="400432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195809" y="1774791"/>
            <a:ext cx="5805173" cy="400110"/>
          </a:xfrm>
          <a:prstGeom prst="rect">
            <a:avLst/>
          </a:prstGeom>
        </p:spPr>
        <p:txBody>
          <a:bodyPr wrap="square">
            <a:spAutoFit/>
          </a:bodyPr>
          <a:lstStyle/>
          <a:p>
            <a:r>
              <a:rPr lang="en-US" sz="2000" i="1" dirty="0">
                <a:effectLst/>
                <a:latin typeface="Chaparral Pro" panose="02060503040505020203" pitchFamily="18" charset="0"/>
                <a:ea typeface="Times New Roman" panose="02020603050405020304" pitchFamily="18" charset="0"/>
              </a:rPr>
              <a:t>Do you think you will be able to retire comfortably?</a:t>
            </a:r>
            <a:endParaRPr lang="en-US" sz="2000" i="1" dirty="0">
              <a:latin typeface="Chaparral Pro" panose="02060503040505020203" pitchFamily="18" charset="0"/>
            </a:endParaRP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4"/>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6161EEA1-A75E-47B2-9079-0C078158C9DE}"/>
              </a:ext>
            </a:extLst>
          </p:cNvPr>
          <p:cNvGraphicFramePr/>
          <p:nvPr>
            <p:extLst>
              <p:ext uri="{D42A27DB-BD31-4B8C-83A1-F6EECF244321}">
                <p14:modId xmlns:p14="http://schemas.microsoft.com/office/powerpoint/2010/main" val="2325098793"/>
              </p:ext>
            </p:extLst>
          </p:nvPr>
        </p:nvGraphicFramePr>
        <p:xfrm>
          <a:off x="6191019" y="2349660"/>
          <a:ext cx="5264260" cy="4169483"/>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5955732" y="262867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r>
              <a:rPr lang="en-US" sz="1600" dirty="0">
                <a:latin typeface="Gill Sans MT" panose="020B0502020104020203" pitchFamily="34" charset="0"/>
              </a:rPr>
              <a:t>Less than one-third of respondents (31%) think they will be able to retire comfortably.  This is down 6 points from March 2024. </a:t>
            </a: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Retirement: </a:t>
            </a:r>
            <a:r>
              <a:rPr lang="en-US" sz="3600" dirty="0">
                <a:latin typeface="GillSans-Light" panose="020B0400000000000000" pitchFamily="34" charset="0"/>
              </a:rPr>
              <a:t>Connecticut</a:t>
            </a: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11</a:t>
            </a:fld>
            <a:endParaRPr lang="en-US" dirty="0"/>
          </a:p>
        </p:txBody>
      </p:sp>
    </p:spTree>
    <p:extLst>
      <p:ext uri="{BB962C8B-B14F-4D97-AF65-F5344CB8AC3E}">
        <p14:creationId xmlns:p14="http://schemas.microsoft.com/office/powerpoint/2010/main" val="262367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E7A5C5-F6E5-4AEF-8367-1E4845ED73C1}"/>
              </a:ext>
            </a:extLst>
          </p:cNvPr>
          <p:cNvSpPr/>
          <p:nvPr/>
        </p:nvSpPr>
        <p:spPr>
          <a:xfrm>
            <a:off x="0" y="0"/>
            <a:ext cx="12192000" cy="6858000"/>
          </a:xfrm>
          <a:prstGeom prst="rect">
            <a:avLst/>
          </a:prstGeom>
          <a:solidFill>
            <a:srgbClr val="173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FDDF8C7-A470-459B-9006-A1BC37FB03DC}"/>
              </a:ext>
            </a:extLst>
          </p:cNvPr>
          <p:cNvSpPr/>
          <p:nvPr/>
        </p:nvSpPr>
        <p:spPr>
          <a:xfrm>
            <a:off x="399473" y="350982"/>
            <a:ext cx="11393055" cy="6179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 name="Title 1">
            <a:extLst>
              <a:ext uri="{FF2B5EF4-FFF2-40B4-BE49-F238E27FC236}">
                <a16:creationId xmlns:a16="http://schemas.microsoft.com/office/drawing/2014/main" id="{3059F61C-5633-43AD-9B3C-3FDBB6425C89}"/>
              </a:ext>
            </a:extLst>
          </p:cNvPr>
          <p:cNvSpPr>
            <a:spLocks noGrp="1"/>
          </p:cNvSpPr>
          <p:nvPr>
            <p:ph type="title"/>
          </p:nvPr>
        </p:nvSpPr>
        <p:spPr>
          <a:xfrm>
            <a:off x="676564" y="3058059"/>
            <a:ext cx="10838873" cy="1503213"/>
          </a:xfrm>
        </p:spPr>
        <p:txBody>
          <a:bodyPr anchor="t">
            <a:normAutofit/>
          </a:bodyPr>
          <a:lstStyle/>
          <a:p>
            <a:pPr algn="ctr"/>
            <a:r>
              <a:rPr lang="en-US" b="1" dirty="0">
                <a:solidFill>
                  <a:srgbClr val="173059"/>
                </a:solidFill>
                <a:latin typeface="Gill Sans MT" panose="020B0502020104020203" pitchFamily="34" charset="0"/>
              </a:rPr>
              <a:t>STATE &amp; NATIONAL POLITICS</a:t>
            </a:r>
            <a:endParaRPr lang="en-US" sz="3600" b="1" dirty="0">
              <a:solidFill>
                <a:srgbClr val="173059"/>
              </a:solidFill>
              <a:latin typeface="Gill Sans MT" panose="020B0502020104020203" pitchFamily="34" charset="0"/>
            </a:endParaRPr>
          </a:p>
        </p:txBody>
      </p:sp>
      <p:pic>
        <p:nvPicPr>
          <p:cNvPr id="4" name="Picture 3">
            <a:extLst>
              <a:ext uri="{FF2B5EF4-FFF2-40B4-BE49-F238E27FC236}">
                <a16:creationId xmlns:a16="http://schemas.microsoft.com/office/drawing/2014/main" id="{10DA1EC4-D5EB-E34A-AB7A-650BFA62553A}"/>
              </a:ext>
            </a:extLst>
          </p:cNvPr>
          <p:cNvPicPr>
            <a:picLocks noChangeAspect="1"/>
          </p:cNvPicPr>
          <p:nvPr/>
        </p:nvPicPr>
        <p:blipFill rotWithShape="1">
          <a:blip r:embed="rId2">
            <a:extLst>
              <a:ext uri="{28A0092B-C50C-407E-A947-70E740481C1C}">
                <a14:useLocalDpi xmlns:a14="http://schemas.microsoft.com/office/drawing/2010/main" val="0"/>
              </a:ext>
            </a:extLst>
          </a:blip>
          <a:srcRect l="29142" t="18589" r="28355" b="23737"/>
          <a:stretch/>
        </p:blipFill>
        <p:spPr>
          <a:xfrm>
            <a:off x="419792" y="361142"/>
            <a:ext cx="1521879" cy="1595805"/>
          </a:xfrm>
          <a:prstGeom prst="rect">
            <a:avLst/>
          </a:prstGeom>
        </p:spPr>
      </p:pic>
      <p:sp>
        <p:nvSpPr>
          <p:cNvPr id="8" name="Slide Number Placeholder 7">
            <a:extLst>
              <a:ext uri="{FF2B5EF4-FFF2-40B4-BE49-F238E27FC236}">
                <a16:creationId xmlns:a16="http://schemas.microsoft.com/office/drawing/2014/main" id="{ACAB3E18-B2A4-423C-B5A5-84A4E098F960}"/>
              </a:ext>
            </a:extLst>
          </p:cNvPr>
          <p:cNvSpPr>
            <a:spLocks noGrp="1"/>
          </p:cNvSpPr>
          <p:nvPr>
            <p:ph type="sldNum" sz="quarter" idx="12"/>
          </p:nvPr>
        </p:nvSpPr>
        <p:spPr/>
        <p:txBody>
          <a:bodyPr/>
          <a:lstStyle/>
          <a:p>
            <a:fld id="{CDA47D8F-C09C-4BE5-969D-B2E1C902DD1B}" type="slidenum">
              <a:rPr lang="en-US" smtClean="0"/>
              <a:t>12</a:t>
            </a:fld>
            <a:endParaRPr lang="en-US"/>
          </a:p>
        </p:txBody>
      </p:sp>
    </p:spTree>
    <p:extLst>
      <p:ext uri="{BB962C8B-B14F-4D97-AF65-F5344CB8AC3E}">
        <p14:creationId xmlns:p14="http://schemas.microsoft.com/office/powerpoint/2010/main" val="287024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853073473"/>
              </p:ext>
            </p:extLst>
          </p:nvPr>
        </p:nvGraphicFramePr>
        <p:xfrm>
          <a:off x="633740" y="2854397"/>
          <a:ext cx="4805895" cy="400432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246610" y="1898677"/>
            <a:ext cx="5479386" cy="923330"/>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Generally speaking, do you think the </a:t>
            </a:r>
            <a:r>
              <a:rPr lang="en-US" sz="1800" b="1" i="1" dirty="0">
                <a:effectLst/>
                <a:latin typeface="Chaparral Pro" panose="02060503040505020203" pitchFamily="18" charset="0"/>
                <a:ea typeface="Times New Roman" panose="02020603050405020304" pitchFamily="18" charset="0"/>
              </a:rPr>
              <a:t>country</a:t>
            </a:r>
            <a:r>
              <a:rPr lang="en-US" sz="1800" i="1" dirty="0">
                <a:effectLst/>
                <a:latin typeface="Chaparral Pro" panose="02060503040505020203" pitchFamily="18" charset="0"/>
                <a:ea typeface="Times New Roman" panose="02020603050405020304" pitchFamily="18" charset="0"/>
              </a:rPr>
              <a:t> is headed in the right direction, or do you think things have gotten off on the wrong track?</a:t>
            </a:r>
            <a:endParaRPr lang="en-US" i="1" dirty="0">
              <a:latin typeface="Chaparral Pro" panose="02060503040505020203" pitchFamily="18" charset="0"/>
            </a:endParaRP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4"/>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6073375" y="262867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There was little change in direction of Connecticut from March 2024 but right direction dropped 5% from Oct 2023. </a:t>
            </a: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Right Direction/Wrong Track</a:t>
            </a:r>
            <a:endParaRPr lang="en-US" sz="3600" dirty="0">
              <a:latin typeface="GillSans-Light" panose="020B0400000000000000" pitchFamily="34" charset="0"/>
            </a:endParaRP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13</a:t>
            </a:fld>
            <a:endParaRPr lang="en-US" dirty="0"/>
          </a:p>
        </p:txBody>
      </p:sp>
      <p:graphicFrame>
        <p:nvGraphicFramePr>
          <p:cNvPr id="9" name="Chart 8">
            <a:extLst>
              <a:ext uri="{FF2B5EF4-FFF2-40B4-BE49-F238E27FC236}">
                <a16:creationId xmlns:a16="http://schemas.microsoft.com/office/drawing/2014/main" id="{692F4C30-95E6-A503-0FC8-FF362E82A1E9}"/>
              </a:ext>
            </a:extLst>
          </p:cNvPr>
          <p:cNvGraphicFramePr/>
          <p:nvPr>
            <p:extLst>
              <p:ext uri="{D42A27DB-BD31-4B8C-83A1-F6EECF244321}">
                <p14:modId xmlns:p14="http://schemas.microsoft.com/office/powerpoint/2010/main" val="2642962928"/>
              </p:ext>
            </p:extLst>
          </p:nvPr>
        </p:nvGraphicFramePr>
        <p:xfrm>
          <a:off x="6752366" y="2831871"/>
          <a:ext cx="4805895" cy="4004320"/>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a:extLst>
              <a:ext uri="{FF2B5EF4-FFF2-40B4-BE49-F238E27FC236}">
                <a16:creationId xmlns:a16="http://schemas.microsoft.com/office/drawing/2014/main" id="{016B815D-652A-4131-AC93-01F3E5C40CB8}"/>
              </a:ext>
            </a:extLst>
          </p:cNvPr>
          <p:cNvSpPr/>
          <p:nvPr/>
        </p:nvSpPr>
        <p:spPr>
          <a:xfrm>
            <a:off x="6374565" y="1876151"/>
            <a:ext cx="5479386" cy="923330"/>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Generally speaking, do you think</a:t>
            </a:r>
            <a:r>
              <a:rPr lang="en-US" sz="1800" b="1" i="1" dirty="0">
                <a:effectLst/>
                <a:latin typeface="Chaparral Pro" panose="02060503040505020203" pitchFamily="18" charset="0"/>
                <a:ea typeface="Times New Roman" panose="02020603050405020304" pitchFamily="18" charset="0"/>
              </a:rPr>
              <a:t> </a:t>
            </a:r>
            <a:r>
              <a:rPr lang="en-US" sz="1800" i="1" dirty="0">
                <a:effectLst/>
                <a:latin typeface="Chaparral Pro" panose="02060503040505020203" pitchFamily="18" charset="0"/>
                <a:ea typeface="Times New Roman" panose="02020603050405020304" pitchFamily="18" charset="0"/>
              </a:rPr>
              <a:t>the </a:t>
            </a:r>
            <a:r>
              <a:rPr lang="it-IT" sz="1800" b="1" i="1" dirty="0">
                <a:effectLst/>
                <a:latin typeface="Chaparral Pro" panose="02060503040505020203" pitchFamily="18" charset="0"/>
                <a:ea typeface="Times New Roman" panose="02020603050405020304" pitchFamily="18" charset="0"/>
              </a:rPr>
              <a:t>state of Connecticut </a:t>
            </a:r>
            <a:r>
              <a:rPr lang="en-US" sz="1800" i="1" dirty="0">
                <a:effectLst/>
                <a:latin typeface="Chaparral Pro" panose="02060503040505020203" pitchFamily="18" charset="0"/>
                <a:ea typeface="Times New Roman" panose="02020603050405020304" pitchFamily="18" charset="0"/>
              </a:rPr>
              <a:t>is headed in the right direction, or do you think things have gotten off on the wrong track?</a:t>
            </a:r>
            <a:endParaRPr lang="en-US" i="1" dirty="0">
              <a:latin typeface="Chaparral Pro" panose="02060503040505020203" pitchFamily="18" charset="0"/>
            </a:endParaRPr>
          </a:p>
        </p:txBody>
      </p:sp>
    </p:spTree>
    <p:extLst>
      <p:ext uri="{BB962C8B-B14F-4D97-AF65-F5344CB8AC3E}">
        <p14:creationId xmlns:p14="http://schemas.microsoft.com/office/powerpoint/2010/main" val="102633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A9B4D6BF-1291-4128-B397-70828E9828D7}"/>
              </a:ext>
            </a:extLst>
          </p:cNvPr>
          <p:cNvSpPr txBox="1"/>
          <p:nvPr/>
        </p:nvSpPr>
        <p:spPr>
          <a:xfrm>
            <a:off x="149629" y="202483"/>
            <a:ext cx="7617855"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Job Approval: </a:t>
            </a:r>
            <a:r>
              <a:rPr lang="en-US" sz="3600" dirty="0">
                <a:latin typeface="GillSans-Light" panose="020B0400000000000000" pitchFamily="34" charset="0"/>
              </a:rPr>
              <a:t>Ned Lamont</a:t>
            </a:r>
          </a:p>
        </p:txBody>
      </p:sp>
      <p:pic>
        <p:nvPicPr>
          <p:cNvPr id="17" name="Picture 16">
            <a:extLst>
              <a:ext uri="{FF2B5EF4-FFF2-40B4-BE49-F238E27FC236}">
                <a16:creationId xmlns:a16="http://schemas.microsoft.com/office/drawing/2014/main" id="{5A375CAA-D9D4-4F36-99F7-BD797854C5AE}"/>
              </a:ext>
            </a:extLst>
          </p:cNvPr>
          <p:cNvPicPr>
            <a:picLocks noChangeAspect="1"/>
          </p:cNvPicPr>
          <p:nvPr/>
        </p:nvPicPr>
        <p:blipFill>
          <a:blip r:embed="rId3"/>
          <a:stretch>
            <a:fillRect/>
          </a:stretch>
        </p:blipFill>
        <p:spPr>
          <a:xfrm>
            <a:off x="9664861" y="150858"/>
            <a:ext cx="2409152" cy="582064"/>
          </a:xfrm>
          <a:prstGeom prst="rect">
            <a:avLst/>
          </a:prstGeom>
        </p:spPr>
      </p:pic>
      <p:cxnSp>
        <p:nvCxnSpPr>
          <p:cNvPr id="18" name="Straight Connector 17">
            <a:extLst>
              <a:ext uri="{FF2B5EF4-FFF2-40B4-BE49-F238E27FC236}">
                <a16:creationId xmlns:a16="http://schemas.microsoft.com/office/drawing/2014/main" id="{2738A3CB-DAB3-4F6E-BBAF-058E39E4B3E3}"/>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57EF146-DE12-460E-869C-B5C35716D359}"/>
              </a:ext>
            </a:extLst>
          </p:cNvPr>
          <p:cNvSpPr txBox="1"/>
          <p:nvPr/>
        </p:nvSpPr>
        <p:spPr>
          <a:xfrm>
            <a:off x="195809" y="935163"/>
            <a:ext cx="11792991" cy="83099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Lamont’s overall approval did not change from Aug 2024.  </a:t>
            </a:r>
          </a:p>
          <a:p>
            <a:pPr marL="285750" indent="-285750">
              <a:buFont typeface="Wingdings" panose="05000000000000000000" pitchFamily="2" charset="2"/>
              <a:buChar char="Ø"/>
            </a:pPr>
            <a:r>
              <a:rPr lang="en-US" sz="1600" dirty="0">
                <a:latin typeface="Gill Sans MT" panose="020B0502020104020203" pitchFamily="34" charset="0"/>
              </a:rPr>
              <a:t>50% of Unaffiliated Voters approve of his job performance, down -10% since October 2023 (Disapprove increased +5%).  </a:t>
            </a:r>
          </a:p>
          <a:p>
            <a:pPr marL="285750" indent="-285750">
              <a:buFont typeface="Wingdings" panose="05000000000000000000" pitchFamily="2" charset="2"/>
              <a:buChar char="Ø"/>
            </a:pPr>
            <a:r>
              <a:rPr lang="en-US" sz="1600" dirty="0">
                <a:latin typeface="Gill Sans MT" panose="020B0502020104020203" pitchFamily="34" charset="0"/>
              </a:rPr>
              <a:t>His approval also fell with female voters from 66% to 59% (-7%) since October 2023.</a:t>
            </a:r>
          </a:p>
        </p:txBody>
      </p:sp>
      <p:graphicFrame>
        <p:nvGraphicFramePr>
          <p:cNvPr id="12" name="Chart 11">
            <a:extLst>
              <a:ext uri="{FF2B5EF4-FFF2-40B4-BE49-F238E27FC236}">
                <a16:creationId xmlns:a16="http://schemas.microsoft.com/office/drawing/2014/main" id="{0D383A3D-A195-464D-8F6A-F2E842AB1266}"/>
              </a:ext>
            </a:extLst>
          </p:cNvPr>
          <p:cNvGraphicFramePr/>
          <p:nvPr>
            <p:extLst>
              <p:ext uri="{D42A27DB-BD31-4B8C-83A1-F6EECF244321}">
                <p14:modId xmlns:p14="http://schemas.microsoft.com/office/powerpoint/2010/main" val="2097902266"/>
              </p:ext>
            </p:extLst>
          </p:nvPr>
        </p:nvGraphicFramePr>
        <p:xfrm>
          <a:off x="266377" y="3161723"/>
          <a:ext cx="5433408" cy="234858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B50C8F47-6123-4594-93FA-E9E2152C413C}"/>
              </a:ext>
            </a:extLst>
          </p:cNvPr>
          <p:cNvSpPr txBox="1"/>
          <p:nvPr/>
        </p:nvSpPr>
        <p:spPr>
          <a:xfrm>
            <a:off x="1003173" y="2785626"/>
            <a:ext cx="4379976" cy="369332"/>
          </a:xfrm>
          <a:prstGeom prst="rect">
            <a:avLst/>
          </a:prstGeom>
          <a:noFill/>
        </p:spPr>
        <p:txBody>
          <a:bodyPr wrap="square" rtlCol="0">
            <a:spAutoFit/>
          </a:bodyPr>
          <a:lstStyle/>
          <a:p>
            <a:pPr algn="ctr"/>
            <a:r>
              <a:rPr lang="en-US" b="1" dirty="0">
                <a:solidFill>
                  <a:srgbClr val="2E75B6"/>
                </a:solidFill>
                <a:latin typeface="Gill Sans MT" panose="020B0502020104020203" pitchFamily="34" charset="0"/>
              </a:rPr>
              <a:t>APPROVE 58% </a:t>
            </a:r>
            <a:r>
              <a:rPr lang="en-US" b="1" dirty="0">
                <a:latin typeface="Gill Sans MT" panose="020B0502020104020203" pitchFamily="34" charset="0"/>
              </a:rPr>
              <a:t>| </a:t>
            </a:r>
            <a:r>
              <a:rPr lang="en-US" b="1" dirty="0">
                <a:solidFill>
                  <a:srgbClr val="C00000"/>
                </a:solidFill>
                <a:latin typeface="Gill Sans MT" panose="020B0502020104020203" pitchFamily="34" charset="0"/>
              </a:rPr>
              <a:t>DISAPPROVE 37% </a:t>
            </a:r>
          </a:p>
        </p:txBody>
      </p:sp>
      <p:sp>
        <p:nvSpPr>
          <p:cNvPr id="14" name="Rectangle 13">
            <a:extLst>
              <a:ext uri="{FF2B5EF4-FFF2-40B4-BE49-F238E27FC236}">
                <a16:creationId xmlns:a16="http://schemas.microsoft.com/office/drawing/2014/main" id="{478E6DBC-CE1C-40E8-B358-0E98225AD278}"/>
              </a:ext>
            </a:extLst>
          </p:cNvPr>
          <p:cNvSpPr/>
          <p:nvPr/>
        </p:nvSpPr>
        <p:spPr>
          <a:xfrm>
            <a:off x="898649" y="2289501"/>
            <a:ext cx="4168864" cy="400110"/>
          </a:xfrm>
          <a:prstGeom prst="rect">
            <a:avLst/>
          </a:prstGeom>
        </p:spPr>
        <p:txBody>
          <a:bodyPr wrap="square">
            <a:spAutoFit/>
          </a:bodyPr>
          <a:lstStyle/>
          <a:p>
            <a:pPr algn="ctr"/>
            <a:r>
              <a:rPr lang="en-US" sz="2000" b="1" dirty="0">
                <a:latin typeface="Gill Sans MT" panose="020B0502020104020203" pitchFamily="34" charset="0"/>
                <a:cs typeface="Avenir Next Regular"/>
              </a:rPr>
              <a:t>NED LAMONT</a:t>
            </a:r>
          </a:p>
        </p:txBody>
      </p:sp>
      <p:cxnSp>
        <p:nvCxnSpPr>
          <p:cNvPr id="41" name="Straight Connector 40">
            <a:extLst>
              <a:ext uri="{FF2B5EF4-FFF2-40B4-BE49-F238E27FC236}">
                <a16:creationId xmlns:a16="http://schemas.microsoft.com/office/drawing/2014/main" id="{DEDDDA77-6610-4277-99E8-03750C11688E}"/>
              </a:ext>
            </a:extLst>
          </p:cNvPr>
          <p:cNvCxnSpPr>
            <a:cxnSpLocks/>
          </p:cNvCxnSpPr>
          <p:nvPr/>
        </p:nvCxnSpPr>
        <p:spPr>
          <a:xfrm flipH="1">
            <a:off x="6077874" y="2289501"/>
            <a:ext cx="18126" cy="391039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8FE6C34-11F0-4D72-BB46-E211E8DC6837}"/>
              </a:ext>
            </a:extLst>
          </p:cNvPr>
          <p:cNvSpPr/>
          <p:nvPr/>
        </p:nvSpPr>
        <p:spPr>
          <a:xfrm>
            <a:off x="890816" y="2289501"/>
            <a:ext cx="4168864" cy="400110"/>
          </a:xfrm>
          <a:prstGeom prst="rect">
            <a:avLst/>
          </a:prstGeom>
        </p:spPr>
        <p:txBody>
          <a:bodyPr wrap="square">
            <a:spAutoFit/>
          </a:bodyPr>
          <a:lstStyle/>
          <a:p>
            <a:pPr algn="ctr"/>
            <a:r>
              <a:rPr lang="en-US" sz="2000" b="1" dirty="0">
                <a:latin typeface="Gill Sans MT" panose="020B0502020104020203" pitchFamily="34" charset="0"/>
                <a:cs typeface="Avenir Next Regular"/>
              </a:rPr>
              <a:t>NED LAMONT</a:t>
            </a:r>
          </a:p>
        </p:txBody>
      </p:sp>
      <p:sp>
        <p:nvSpPr>
          <p:cNvPr id="20" name="Slide Number Placeholder 9">
            <a:extLst>
              <a:ext uri="{FF2B5EF4-FFF2-40B4-BE49-F238E27FC236}">
                <a16:creationId xmlns:a16="http://schemas.microsoft.com/office/drawing/2014/main" id="{D1562848-E972-4688-A037-5001CABDC0D0}"/>
              </a:ext>
            </a:extLst>
          </p:cNvPr>
          <p:cNvSpPr txBox="1">
            <a:spLocks/>
          </p:cNvSpPr>
          <p:nvPr/>
        </p:nvSpPr>
        <p:spPr>
          <a:xfrm>
            <a:off x="9377218" y="65389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A47D8F-C09C-4BE5-969D-B2E1C902DD1B}" type="slidenum">
              <a:rPr lang="en-US" smtClean="0"/>
              <a:pPr/>
              <a:t>14</a:t>
            </a:fld>
            <a:endParaRPr lang="en-US" dirty="0"/>
          </a:p>
        </p:txBody>
      </p:sp>
      <p:graphicFrame>
        <p:nvGraphicFramePr>
          <p:cNvPr id="2" name="Chart 1">
            <a:extLst>
              <a:ext uri="{FF2B5EF4-FFF2-40B4-BE49-F238E27FC236}">
                <a16:creationId xmlns:a16="http://schemas.microsoft.com/office/drawing/2014/main" id="{E978A7FC-2201-DCCA-1B37-B16720DB47EC}"/>
              </a:ext>
            </a:extLst>
          </p:cNvPr>
          <p:cNvGraphicFramePr/>
          <p:nvPr>
            <p:extLst>
              <p:ext uri="{D42A27DB-BD31-4B8C-83A1-F6EECF244321}">
                <p14:modId xmlns:p14="http://schemas.microsoft.com/office/powerpoint/2010/main" val="3649618881"/>
              </p:ext>
            </p:extLst>
          </p:nvPr>
        </p:nvGraphicFramePr>
        <p:xfrm>
          <a:off x="6191019" y="2210200"/>
          <a:ext cx="5638726" cy="4169483"/>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Connector 2">
            <a:extLst>
              <a:ext uri="{FF2B5EF4-FFF2-40B4-BE49-F238E27FC236}">
                <a16:creationId xmlns:a16="http://schemas.microsoft.com/office/drawing/2014/main" id="{E03A42BA-1722-659C-BD61-5FE1035D587E}"/>
              </a:ext>
            </a:extLst>
          </p:cNvPr>
          <p:cNvCxnSpPr>
            <a:cxnSpLocks/>
          </p:cNvCxnSpPr>
          <p:nvPr/>
        </p:nvCxnSpPr>
        <p:spPr>
          <a:xfrm>
            <a:off x="11282513" y="2475924"/>
            <a:ext cx="0" cy="372396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192567-AF36-6E39-712D-5F1B88E90BCB}"/>
              </a:ext>
            </a:extLst>
          </p:cNvPr>
          <p:cNvSpPr txBox="1"/>
          <p:nvPr/>
        </p:nvSpPr>
        <p:spPr>
          <a:xfrm>
            <a:off x="10515606" y="2133215"/>
            <a:ext cx="757080" cy="338554"/>
          </a:xfrm>
          <a:prstGeom prst="rect">
            <a:avLst/>
          </a:prstGeom>
          <a:noFill/>
        </p:spPr>
        <p:txBody>
          <a:bodyPr wrap="square" rtlCol="0">
            <a:spAutoFit/>
          </a:bodyPr>
          <a:lstStyle/>
          <a:p>
            <a:pPr algn="ctr"/>
            <a:r>
              <a:rPr lang="en-US" sz="1600" u="sng" dirty="0">
                <a:solidFill>
                  <a:srgbClr val="2E75B6"/>
                </a:solidFill>
                <a:latin typeface="Gill Sans MT Condensed" panose="020B0506020104020203" pitchFamily="34" charset="0"/>
              </a:rPr>
              <a:t>APPROVE</a:t>
            </a:r>
            <a:endParaRPr lang="en-US" sz="1600" u="sng" dirty="0">
              <a:solidFill>
                <a:srgbClr val="C00000"/>
              </a:solidFill>
              <a:latin typeface="Gill Sans MT Condensed" panose="020B0506020104020203" pitchFamily="34" charset="0"/>
            </a:endParaRPr>
          </a:p>
        </p:txBody>
      </p:sp>
      <p:sp>
        <p:nvSpPr>
          <p:cNvPr id="6" name="TextBox 5">
            <a:extLst>
              <a:ext uri="{FF2B5EF4-FFF2-40B4-BE49-F238E27FC236}">
                <a16:creationId xmlns:a16="http://schemas.microsoft.com/office/drawing/2014/main" id="{DDBAF8F7-F3A4-3FA8-2CE6-EE58B6006369}"/>
              </a:ext>
            </a:extLst>
          </p:cNvPr>
          <p:cNvSpPr txBox="1"/>
          <p:nvPr/>
        </p:nvSpPr>
        <p:spPr>
          <a:xfrm>
            <a:off x="11272686" y="1886994"/>
            <a:ext cx="757081" cy="584775"/>
          </a:xfrm>
          <a:prstGeom prst="rect">
            <a:avLst/>
          </a:prstGeom>
          <a:noFill/>
        </p:spPr>
        <p:txBody>
          <a:bodyPr wrap="square" rtlCol="0">
            <a:spAutoFit/>
          </a:bodyPr>
          <a:lstStyle/>
          <a:p>
            <a:pPr algn="ctr"/>
            <a:r>
              <a:rPr lang="en-US" sz="1600" u="sng" dirty="0">
                <a:solidFill>
                  <a:srgbClr val="C00000"/>
                </a:solidFill>
                <a:latin typeface="Gill Sans MT Condensed" panose="020B0506020104020203" pitchFamily="34" charset="0"/>
              </a:rPr>
              <a:t>DIS-APPROVE</a:t>
            </a:r>
          </a:p>
        </p:txBody>
      </p:sp>
      <p:sp>
        <p:nvSpPr>
          <p:cNvPr id="10" name="TextBox 9">
            <a:extLst>
              <a:ext uri="{FF2B5EF4-FFF2-40B4-BE49-F238E27FC236}">
                <a16:creationId xmlns:a16="http://schemas.microsoft.com/office/drawing/2014/main" id="{70185648-3E71-587F-2062-2617B2FE6909}"/>
              </a:ext>
            </a:extLst>
          </p:cNvPr>
          <p:cNvSpPr txBox="1"/>
          <p:nvPr/>
        </p:nvSpPr>
        <p:spPr>
          <a:xfrm>
            <a:off x="6191019" y="6276876"/>
            <a:ext cx="4732620" cy="369332"/>
          </a:xfrm>
          <a:prstGeom prst="rect">
            <a:avLst/>
          </a:prstGeom>
          <a:noFill/>
        </p:spPr>
        <p:txBody>
          <a:bodyPr wrap="square" rtlCol="0">
            <a:spAutoFit/>
          </a:bodyPr>
          <a:lstStyle/>
          <a:p>
            <a:r>
              <a:rPr lang="en-US" dirty="0"/>
              <a:t>UNAFF 2022 &amp; 2023 60/37</a:t>
            </a:r>
          </a:p>
        </p:txBody>
      </p:sp>
      <p:graphicFrame>
        <p:nvGraphicFramePr>
          <p:cNvPr id="7" name="Table 6">
            <a:extLst>
              <a:ext uri="{FF2B5EF4-FFF2-40B4-BE49-F238E27FC236}">
                <a16:creationId xmlns:a16="http://schemas.microsoft.com/office/drawing/2014/main" id="{13222D8F-69F0-7F49-B0CB-8C661B6D7855}"/>
              </a:ext>
            </a:extLst>
          </p:cNvPr>
          <p:cNvGraphicFramePr>
            <a:graphicFrameLocks noGrp="1"/>
          </p:cNvGraphicFramePr>
          <p:nvPr>
            <p:extLst>
              <p:ext uri="{D42A27DB-BD31-4B8C-83A1-F6EECF244321}">
                <p14:modId xmlns:p14="http://schemas.microsoft.com/office/powerpoint/2010/main" val="635850747"/>
              </p:ext>
            </p:extLst>
          </p:nvPr>
        </p:nvGraphicFramePr>
        <p:xfrm>
          <a:off x="627613" y="5878277"/>
          <a:ext cx="4432067" cy="777240"/>
        </p:xfrm>
        <a:graphic>
          <a:graphicData uri="http://schemas.openxmlformats.org/drawingml/2006/table">
            <a:tbl>
              <a:tblPr firstRow="1" bandRow="1">
                <a:tableStyleId>{5C22544A-7EE6-4342-B048-85BDC9FD1C3A}</a:tableStyleId>
              </a:tblPr>
              <a:tblGrid>
                <a:gridCol w="801024">
                  <a:extLst>
                    <a:ext uri="{9D8B030D-6E8A-4147-A177-3AD203B41FA5}">
                      <a16:colId xmlns:a16="http://schemas.microsoft.com/office/drawing/2014/main" val="3038148764"/>
                    </a:ext>
                  </a:extLst>
                </a:gridCol>
                <a:gridCol w="777240">
                  <a:extLst>
                    <a:ext uri="{9D8B030D-6E8A-4147-A177-3AD203B41FA5}">
                      <a16:colId xmlns:a16="http://schemas.microsoft.com/office/drawing/2014/main" val="2816253149"/>
                    </a:ext>
                  </a:extLst>
                </a:gridCol>
                <a:gridCol w="777240">
                  <a:extLst>
                    <a:ext uri="{9D8B030D-6E8A-4147-A177-3AD203B41FA5}">
                      <a16:colId xmlns:a16="http://schemas.microsoft.com/office/drawing/2014/main" val="2313549293"/>
                    </a:ext>
                  </a:extLst>
                </a:gridCol>
                <a:gridCol w="777240">
                  <a:extLst>
                    <a:ext uri="{9D8B030D-6E8A-4147-A177-3AD203B41FA5}">
                      <a16:colId xmlns:a16="http://schemas.microsoft.com/office/drawing/2014/main" val="2450645670"/>
                    </a:ext>
                  </a:extLst>
                </a:gridCol>
                <a:gridCol w="777240">
                  <a:extLst>
                    <a:ext uri="{9D8B030D-6E8A-4147-A177-3AD203B41FA5}">
                      <a16:colId xmlns:a16="http://schemas.microsoft.com/office/drawing/2014/main" val="2994911172"/>
                    </a:ext>
                  </a:extLst>
                </a:gridCol>
                <a:gridCol w="522083">
                  <a:extLst>
                    <a:ext uri="{9D8B030D-6E8A-4147-A177-3AD203B41FA5}">
                      <a16:colId xmlns:a16="http://schemas.microsoft.com/office/drawing/2014/main" val="3446916949"/>
                    </a:ext>
                  </a:extLst>
                </a:gridCol>
              </a:tblGrid>
              <a:tr h="129904">
                <a:tc>
                  <a:txBody>
                    <a:bodyPr/>
                    <a:lstStyle/>
                    <a:p>
                      <a:endParaRPr lang="en-US" sz="1100"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Gill Sans MT" panose="020B0502020104020203" pitchFamily="34" charset="0"/>
                        </a:rPr>
                        <a:t>Str 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Gill Sans MT" panose="020B0502020104020203" pitchFamily="34" charset="0"/>
                        </a:rPr>
                        <a:t>Smwt 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Gill Sans MT" panose="020B0502020104020203" pitchFamily="34" charset="0"/>
                        </a:rPr>
                        <a:t>Smwt Dis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Gill Sans MT" panose="020B0502020104020203" pitchFamily="34" charset="0"/>
                        </a:rPr>
                        <a:t>Str Dis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Gill Sans MT" panose="020B0502020104020203" pitchFamily="34" charset="0"/>
                        </a:rPr>
                        <a:t>DK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08333"/>
                  </a:ext>
                </a:extLst>
              </a:tr>
              <a:tr h="0">
                <a:tc>
                  <a:txBody>
                    <a:bodyPr/>
                    <a:lstStyle/>
                    <a:p>
                      <a:r>
                        <a:rPr lang="en-US" sz="1100" dirty="0">
                          <a:latin typeface="Gill Sans MT" panose="020B0502020104020203" pitchFamily="34" charset="0"/>
                        </a:rPr>
                        <a:t>AUG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0131650"/>
                  </a:ext>
                </a:extLst>
              </a:tr>
              <a:tr h="0">
                <a:tc>
                  <a:txBody>
                    <a:bodyPr/>
                    <a:lstStyle/>
                    <a:p>
                      <a:r>
                        <a:rPr lang="en-US" sz="1100" dirty="0">
                          <a:latin typeface="Gill Sans MT" panose="020B0502020104020203" pitchFamily="34" charset="0"/>
                        </a:rPr>
                        <a:t>OCT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710485"/>
                  </a:ext>
                </a:extLst>
              </a:tr>
            </a:tbl>
          </a:graphicData>
        </a:graphic>
      </p:graphicFrame>
    </p:spTree>
    <p:extLst>
      <p:ext uri="{BB962C8B-B14F-4D97-AF65-F5344CB8AC3E}">
        <p14:creationId xmlns:p14="http://schemas.microsoft.com/office/powerpoint/2010/main" val="280252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A9B4D6BF-1291-4128-B397-70828E9828D7}"/>
              </a:ext>
            </a:extLst>
          </p:cNvPr>
          <p:cNvSpPr txBox="1"/>
          <p:nvPr/>
        </p:nvSpPr>
        <p:spPr>
          <a:xfrm>
            <a:off x="149629" y="202483"/>
            <a:ext cx="7617855"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Job Approval: </a:t>
            </a:r>
            <a:r>
              <a:rPr lang="en-US" sz="3600" dirty="0">
                <a:latin typeface="GillSans-Light" panose="020B0400000000000000" pitchFamily="34" charset="0"/>
              </a:rPr>
              <a:t>Joe Biden</a:t>
            </a:r>
          </a:p>
        </p:txBody>
      </p:sp>
      <p:cxnSp>
        <p:nvCxnSpPr>
          <p:cNvPr id="18" name="Straight Connector 17">
            <a:extLst>
              <a:ext uri="{FF2B5EF4-FFF2-40B4-BE49-F238E27FC236}">
                <a16:creationId xmlns:a16="http://schemas.microsoft.com/office/drawing/2014/main" id="{2738A3CB-DAB3-4F6E-BBAF-058E39E4B3E3}"/>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57EF146-DE12-460E-869C-B5C35716D359}"/>
              </a:ext>
            </a:extLst>
          </p:cNvPr>
          <p:cNvSpPr txBox="1"/>
          <p:nvPr/>
        </p:nvSpPr>
        <p:spPr>
          <a:xfrm>
            <a:off x="195809" y="935163"/>
            <a:ext cx="11792991" cy="584775"/>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Overall, Biden’s approval improved (+4%) since October 2023.  </a:t>
            </a:r>
          </a:p>
          <a:p>
            <a:pPr marL="285750" indent="-285750">
              <a:buFont typeface="Wingdings" panose="05000000000000000000" pitchFamily="2" charset="2"/>
              <a:buChar char="Ø"/>
            </a:pPr>
            <a:r>
              <a:rPr lang="en-US" sz="1600" dirty="0">
                <a:latin typeface="Gill Sans MT" panose="020B0502020104020203" pitchFamily="34" charset="0"/>
              </a:rPr>
              <a:t>This was driven largely by +8% change in approval among Democrat Voters. Males (+4%), Females (+4%), Swing (+3%), Unaffiliated (+2%).</a:t>
            </a:r>
            <a:endParaRPr lang="en-US" sz="1600" b="1" dirty="0">
              <a:latin typeface="Gill Sans MT" panose="020B0502020104020203" pitchFamily="34" charset="0"/>
            </a:endParaRPr>
          </a:p>
        </p:txBody>
      </p:sp>
      <p:graphicFrame>
        <p:nvGraphicFramePr>
          <p:cNvPr id="25" name="Chart 24"/>
          <p:cNvGraphicFramePr/>
          <p:nvPr>
            <p:extLst>
              <p:ext uri="{D42A27DB-BD31-4B8C-83A1-F6EECF244321}">
                <p14:modId xmlns:p14="http://schemas.microsoft.com/office/powerpoint/2010/main" val="2383491904"/>
              </p:ext>
            </p:extLst>
          </p:nvPr>
        </p:nvGraphicFramePr>
        <p:xfrm>
          <a:off x="258544" y="3161723"/>
          <a:ext cx="5433408" cy="254584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95340" y="2785626"/>
            <a:ext cx="4379976" cy="369332"/>
          </a:xfrm>
          <a:prstGeom prst="rect">
            <a:avLst/>
          </a:prstGeom>
          <a:noFill/>
        </p:spPr>
        <p:txBody>
          <a:bodyPr wrap="square" rtlCol="0">
            <a:spAutoFit/>
          </a:bodyPr>
          <a:lstStyle/>
          <a:p>
            <a:pPr algn="ctr"/>
            <a:r>
              <a:rPr lang="en-US" b="1" dirty="0">
                <a:solidFill>
                  <a:srgbClr val="2E75B6"/>
                </a:solidFill>
                <a:latin typeface="Gill Sans MT" panose="020B0502020104020203" pitchFamily="34" charset="0"/>
              </a:rPr>
              <a:t>APPROVE 46% </a:t>
            </a:r>
            <a:r>
              <a:rPr lang="en-US" b="1" dirty="0">
                <a:latin typeface="Gill Sans MT" panose="020B0502020104020203" pitchFamily="34" charset="0"/>
              </a:rPr>
              <a:t>| </a:t>
            </a:r>
            <a:r>
              <a:rPr lang="en-US" b="1" dirty="0">
                <a:solidFill>
                  <a:srgbClr val="C00000"/>
                </a:solidFill>
                <a:latin typeface="Gill Sans MT" panose="020B0502020104020203" pitchFamily="34" charset="0"/>
              </a:rPr>
              <a:t>DISAPPROVE 51% </a:t>
            </a:r>
          </a:p>
        </p:txBody>
      </p:sp>
      <p:cxnSp>
        <p:nvCxnSpPr>
          <p:cNvPr id="41" name="Straight Connector 40">
            <a:extLst>
              <a:ext uri="{FF2B5EF4-FFF2-40B4-BE49-F238E27FC236}">
                <a16:creationId xmlns:a16="http://schemas.microsoft.com/office/drawing/2014/main" id="{DEDDDA77-6610-4277-99E8-03750C11688E}"/>
              </a:ext>
            </a:extLst>
          </p:cNvPr>
          <p:cNvCxnSpPr>
            <a:cxnSpLocks/>
          </p:cNvCxnSpPr>
          <p:nvPr/>
        </p:nvCxnSpPr>
        <p:spPr>
          <a:xfrm flipH="1">
            <a:off x="6077874" y="2289501"/>
            <a:ext cx="18126" cy="391039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8FE6C34-11F0-4D72-BB46-E211E8DC6837}"/>
              </a:ext>
            </a:extLst>
          </p:cNvPr>
          <p:cNvSpPr/>
          <p:nvPr/>
        </p:nvSpPr>
        <p:spPr>
          <a:xfrm>
            <a:off x="890816" y="2289501"/>
            <a:ext cx="4168864" cy="400110"/>
          </a:xfrm>
          <a:prstGeom prst="rect">
            <a:avLst/>
          </a:prstGeom>
        </p:spPr>
        <p:txBody>
          <a:bodyPr wrap="square">
            <a:spAutoFit/>
          </a:bodyPr>
          <a:lstStyle/>
          <a:p>
            <a:pPr algn="ctr"/>
            <a:r>
              <a:rPr lang="en-US" sz="2000" b="1" dirty="0">
                <a:latin typeface="Gill Sans MT" panose="020B0502020104020203" pitchFamily="34" charset="0"/>
                <a:cs typeface="Avenir Next Regular"/>
              </a:rPr>
              <a:t>BIDEN</a:t>
            </a:r>
          </a:p>
        </p:txBody>
      </p:sp>
      <p:graphicFrame>
        <p:nvGraphicFramePr>
          <p:cNvPr id="15" name="Chart 14">
            <a:extLst>
              <a:ext uri="{FF2B5EF4-FFF2-40B4-BE49-F238E27FC236}">
                <a16:creationId xmlns:a16="http://schemas.microsoft.com/office/drawing/2014/main" id="{B140BFD4-3358-40F5-8FB2-A884658584CE}"/>
              </a:ext>
            </a:extLst>
          </p:cNvPr>
          <p:cNvGraphicFramePr/>
          <p:nvPr>
            <p:extLst>
              <p:ext uri="{D42A27DB-BD31-4B8C-83A1-F6EECF244321}">
                <p14:modId xmlns:p14="http://schemas.microsoft.com/office/powerpoint/2010/main" val="3139876209"/>
              </p:ext>
            </p:extLst>
          </p:nvPr>
        </p:nvGraphicFramePr>
        <p:xfrm>
          <a:off x="6191019" y="2210200"/>
          <a:ext cx="5638726" cy="4169483"/>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a:extLst>
              <a:ext uri="{FF2B5EF4-FFF2-40B4-BE49-F238E27FC236}">
                <a16:creationId xmlns:a16="http://schemas.microsoft.com/office/drawing/2014/main" id="{E59ADE4E-E4A6-4946-BB1B-BA8D50630469}"/>
              </a:ext>
            </a:extLst>
          </p:cNvPr>
          <p:cNvCxnSpPr>
            <a:cxnSpLocks/>
          </p:cNvCxnSpPr>
          <p:nvPr/>
        </p:nvCxnSpPr>
        <p:spPr>
          <a:xfrm>
            <a:off x="11282513" y="2475924"/>
            <a:ext cx="0" cy="372396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2D55E7D-8F04-4707-9768-63D97A0A1659}"/>
              </a:ext>
            </a:extLst>
          </p:cNvPr>
          <p:cNvSpPr txBox="1"/>
          <p:nvPr/>
        </p:nvSpPr>
        <p:spPr>
          <a:xfrm>
            <a:off x="10515606" y="2133215"/>
            <a:ext cx="757080" cy="338554"/>
          </a:xfrm>
          <a:prstGeom prst="rect">
            <a:avLst/>
          </a:prstGeom>
          <a:noFill/>
        </p:spPr>
        <p:txBody>
          <a:bodyPr wrap="square" rtlCol="0">
            <a:spAutoFit/>
          </a:bodyPr>
          <a:lstStyle/>
          <a:p>
            <a:pPr algn="ctr"/>
            <a:r>
              <a:rPr lang="en-US" sz="1600" u="sng" dirty="0">
                <a:solidFill>
                  <a:srgbClr val="2E75B6"/>
                </a:solidFill>
                <a:latin typeface="Gill Sans MT Condensed" panose="020B0506020104020203" pitchFamily="34" charset="0"/>
              </a:rPr>
              <a:t>APPROVE</a:t>
            </a:r>
            <a:endParaRPr lang="en-US" sz="1600" u="sng" dirty="0">
              <a:solidFill>
                <a:srgbClr val="C00000"/>
              </a:solidFill>
              <a:latin typeface="Gill Sans MT Condensed" panose="020B0506020104020203" pitchFamily="34" charset="0"/>
            </a:endParaRPr>
          </a:p>
        </p:txBody>
      </p:sp>
      <p:sp>
        <p:nvSpPr>
          <p:cNvPr id="16" name="Slide Number Placeholder 9">
            <a:extLst>
              <a:ext uri="{FF2B5EF4-FFF2-40B4-BE49-F238E27FC236}">
                <a16:creationId xmlns:a16="http://schemas.microsoft.com/office/drawing/2014/main" id="{BE0577C8-EE60-44D7-AA08-01B9B18F34D3}"/>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15</a:t>
            </a:fld>
            <a:endParaRPr lang="en-US" dirty="0"/>
          </a:p>
        </p:txBody>
      </p:sp>
      <p:sp>
        <p:nvSpPr>
          <p:cNvPr id="4" name="TextBox 3">
            <a:extLst>
              <a:ext uri="{FF2B5EF4-FFF2-40B4-BE49-F238E27FC236}">
                <a16:creationId xmlns:a16="http://schemas.microsoft.com/office/drawing/2014/main" id="{595339E0-7B40-846D-3FAF-B6DAA48BACB4}"/>
              </a:ext>
            </a:extLst>
          </p:cNvPr>
          <p:cNvSpPr txBox="1"/>
          <p:nvPr/>
        </p:nvSpPr>
        <p:spPr>
          <a:xfrm>
            <a:off x="11272686" y="1886994"/>
            <a:ext cx="757081" cy="584775"/>
          </a:xfrm>
          <a:prstGeom prst="rect">
            <a:avLst/>
          </a:prstGeom>
          <a:noFill/>
        </p:spPr>
        <p:txBody>
          <a:bodyPr wrap="square" rtlCol="0">
            <a:spAutoFit/>
          </a:bodyPr>
          <a:lstStyle/>
          <a:p>
            <a:pPr algn="ctr"/>
            <a:r>
              <a:rPr lang="en-US" sz="1600" u="sng" dirty="0">
                <a:solidFill>
                  <a:srgbClr val="C00000"/>
                </a:solidFill>
                <a:latin typeface="Gill Sans MT Condensed" panose="020B0506020104020203" pitchFamily="34" charset="0"/>
              </a:rPr>
              <a:t>DIS-APPROVE</a:t>
            </a:r>
          </a:p>
        </p:txBody>
      </p:sp>
      <p:graphicFrame>
        <p:nvGraphicFramePr>
          <p:cNvPr id="3" name="Table 2">
            <a:extLst>
              <a:ext uri="{FF2B5EF4-FFF2-40B4-BE49-F238E27FC236}">
                <a16:creationId xmlns:a16="http://schemas.microsoft.com/office/drawing/2014/main" id="{F2294832-4C73-87DB-A0A1-E915A7F77047}"/>
              </a:ext>
            </a:extLst>
          </p:cNvPr>
          <p:cNvGraphicFramePr>
            <a:graphicFrameLocks noGrp="1"/>
          </p:cNvGraphicFramePr>
          <p:nvPr>
            <p:extLst>
              <p:ext uri="{D42A27DB-BD31-4B8C-83A1-F6EECF244321}">
                <p14:modId xmlns:p14="http://schemas.microsoft.com/office/powerpoint/2010/main" val="2712912359"/>
              </p:ext>
            </p:extLst>
          </p:nvPr>
        </p:nvGraphicFramePr>
        <p:xfrm>
          <a:off x="627613" y="5878277"/>
          <a:ext cx="4432067" cy="777240"/>
        </p:xfrm>
        <a:graphic>
          <a:graphicData uri="http://schemas.openxmlformats.org/drawingml/2006/table">
            <a:tbl>
              <a:tblPr firstRow="1" bandRow="1">
                <a:tableStyleId>{5C22544A-7EE6-4342-B048-85BDC9FD1C3A}</a:tableStyleId>
              </a:tblPr>
              <a:tblGrid>
                <a:gridCol w="801024">
                  <a:extLst>
                    <a:ext uri="{9D8B030D-6E8A-4147-A177-3AD203B41FA5}">
                      <a16:colId xmlns:a16="http://schemas.microsoft.com/office/drawing/2014/main" val="3038148764"/>
                    </a:ext>
                  </a:extLst>
                </a:gridCol>
                <a:gridCol w="777240">
                  <a:extLst>
                    <a:ext uri="{9D8B030D-6E8A-4147-A177-3AD203B41FA5}">
                      <a16:colId xmlns:a16="http://schemas.microsoft.com/office/drawing/2014/main" val="2816253149"/>
                    </a:ext>
                  </a:extLst>
                </a:gridCol>
                <a:gridCol w="777240">
                  <a:extLst>
                    <a:ext uri="{9D8B030D-6E8A-4147-A177-3AD203B41FA5}">
                      <a16:colId xmlns:a16="http://schemas.microsoft.com/office/drawing/2014/main" val="2313549293"/>
                    </a:ext>
                  </a:extLst>
                </a:gridCol>
                <a:gridCol w="777240">
                  <a:extLst>
                    <a:ext uri="{9D8B030D-6E8A-4147-A177-3AD203B41FA5}">
                      <a16:colId xmlns:a16="http://schemas.microsoft.com/office/drawing/2014/main" val="2450645670"/>
                    </a:ext>
                  </a:extLst>
                </a:gridCol>
                <a:gridCol w="777240">
                  <a:extLst>
                    <a:ext uri="{9D8B030D-6E8A-4147-A177-3AD203B41FA5}">
                      <a16:colId xmlns:a16="http://schemas.microsoft.com/office/drawing/2014/main" val="2994911172"/>
                    </a:ext>
                  </a:extLst>
                </a:gridCol>
                <a:gridCol w="522083">
                  <a:extLst>
                    <a:ext uri="{9D8B030D-6E8A-4147-A177-3AD203B41FA5}">
                      <a16:colId xmlns:a16="http://schemas.microsoft.com/office/drawing/2014/main" val="3446916949"/>
                    </a:ext>
                  </a:extLst>
                </a:gridCol>
              </a:tblGrid>
              <a:tr h="129904">
                <a:tc>
                  <a:txBody>
                    <a:bodyPr/>
                    <a:lstStyle/>
                    <a:p>
                      <a:endParaRPr lang="en-US" sz="1100"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Gill Sans MT" panose="020B0502020104020203" pitchFamily="34" charset="0"/>
                        </a:rPr>
                        <a:t>Str 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Gill Sans MT" panose="020B0502020104020203" pitchFamily="34" charset="0"/>
                        </a:rPr>
                        <a:t>Smwt 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Gill Sans MT" panose="020B0502020104020203" pitchFamily="34" charset="0"/>
                        </a:rPr>
                        <a:t>Smwt Dis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Gill Sans MT" panose="020B0502020104020203" pitchFamily="34" charset="0"/>
                        </a:rPr>
                        <a:t>Str Dis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a:solidFill>
                            <a:schemeClr val="tx1"/>
                          </a:solidFill>
                          <a:latin typeface="Gill Sans MT" panose="020B0502020104020203" pitchFamily="34" charset="0"/>
                        </a:rPr>
                        <a:t>DK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08333"/>
                  </a:ext>
                </a:extLst>
              </a:tr>
              <a:tr h="0">
                <a:tc>
                  <a:txBody>
                    <a:bodyPr/>
                    <a:lstStyle/>
                    <a:p>
                      <a:r>
                        <a:rPr lang="en-US" sz="1100" dirty="0">
                          <a:latin typeface="Gill Sans MT" panose="020B0502020104020203" pitchFamily="34" charset="0"/>
                        </a:rPr>
                        <a:t>AUG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0131650"/>
                  </a:ext>
                </a:extLst>
              </a:tr>
              <a:tr h="0">
                <a:tc>
                  <a:txBody>
                    <a:bodyPr/>
                    <a:lstStyle/>
                    <a:p>
                      <a:r>
                        <a:rPr lang="en-US" sz="1100" dirty="0">
                          <a:latin typeface="Gill Sans MT" panose="020B0502020104020203" pitchFamily="34" charset="0"/>
                        </a:rPr>
                        <a:t>OCT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Gill Sans MT" panose="020B0502020104020203"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710485"/>
                  </a:ext>
                </a:extLst>
              </a:tr>
            </a:tbl>
          </a:graphicData>
        </a:graphic>
      </p:graphicFrame>
    </p:spTree>
    <p:extLst>
      <p:ext uri="{BB962C8B-B14F-4D97-AF65-F5344CB8AC3E}">
        <p14:creationId xmlns:p14="http://schemas.microsoft.com/office/powerpoint/2010/main" val="3916582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2829681569"/>
              </p:ext>
            </p:extLst>
          </p:nvPr>
        </p:nvGraphicFramePr>
        <p:xfrm>
          <a:off x="387353" y="2651197"/>
          <a:ext cx="4805895" cy="400432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195809" y="1774791"/>
            <a:ext cx="11655972" cy="369332"/>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Thinking about your own personal situation, do you believe you were better off under President Biden or former President Trump? </a:t>
            </a:r>
            <a:endParaRPr lang="en-US" i="1" dirty="0">
              <a:latin typeface="Chaparral Pro" panose="02060503040505020203" pitchFamily="18" charset="0"/>
            </a:endParaRP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4"/>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6161EEA1-A75E-47B2-9079-0C078158C9DE}"/>
              </a:ext>
            </a:extLst>
          </p:cNvPr>
          <p:cNvGraphicFramePr/>
          <p:nvPr>
            <p:extLst>
              <p:ext uri="{D42A27DB-BD31-4B8C-83A1-F6EECF244321}">
                <p14:modId xmlns:p14="http://schemas.microsoft.com/office/powerpoint/2010/main" val="782733578"/>
              </p:ext>
            </p:extLst>
          </p:nvPr>
        </p:nvGraphicFramePr>
        <p:xfrm>
          <a:off x="6191019" y="2349660"/>
          <a:ext cx="5264260" cy="4169483"/>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5955732" y="262867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584775"/>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Pluralities of Swing Voters (48%) and Unaffiliated Voters (43%) believe they were better off under President Trump with 20% and 22% saying they were Unsure, respectively.  </a:t>
            </a: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Trump vs Biden: </a:t>
            </a:r>
            <a:r>
              <a:rPr lang="en-US" sz="3600" dirty="0">
                <a:latin typeface="GillSans-Light" panose="020B0400000000000000" pitchFamily="34" charset="0"/>
              </a:rPr>
              <a:t>Connecticut</a:t>
            </a: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16</a:t>
            </a:fld>
            <a:endParaRPr lang="en-US" dirty="0"/>
          </a:p>
        </p:txBody>
      </p:sp>
    </p:spTree>
    <p:extLst>
      <p:ext uri="{BB962C8B-B14F-4D97-AF65-F5344CB8AC3E}">
        <p14:creationId xmlns:p14="http://schemas.microsoft.com/office/powerpoint/2010/main" val="142385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A9304-3AAF-50D8-EF51-DC67F0D76CA0}"/>
              </a:ext>
            </a:extLst>
          </p:cNvPr>
          <p:cNvSpPr/>
          <p:nvPr/>
        </p:nvSpPr>
        <p:spPr>
          <a:xfrm>
            <a:off x="320306" y="1956480"/>
            <a:ext cx="5149947" cy="923330"/>
          </a:xfrm>
          <a:prstGeom prst="rect">
            <a:avLst/>
          </a:prstGeom>
        </p:spPr>
        <p:txBody>
          <a:bodyPr wrap="square">
            <a:spAutoFit/>
          </a:bodyPr>
          <a:lstStyle/>
          <a:p>
            <a:r>
              <a:rPr lang="en-US" i="1" dirty="0">
                <a:latin typeface="Chaparral Pro" panose="02060503040505020203" pitchFamily="18" charset="0"/>
              </a:rPr>
              <a:t> If the election for President was held today, and the candidates were Democrat Kamala Harris and Republican Donald Trump, who would you vote for? </a:t>
            </a:r>
          </a:p>
        </p:txBody>
      </p:sp>
      <p:graphicFrame>
        <p:nvGraphicFramePr>
          <p:cNvPr id="3" name="Chart 2">
            <a:extLst>
              <a:ext uri="{FF2B5EF4-FFF2-40B4-BE49-F238E27FC236}">
                <a16:creationId xmlns:a16="http://schemas.microsoft.com/office/drawing/2014/main" id="{CA025614-8C1A-74D7-B4C4-A1C51C8D6E21}"/>
              </a:ext>
            </a:extLst>
          </p:cNvPr>
          <p:cNvGraphicFramePr/>
          <p:nvPr>
            <p:extLst>
              <p:ext uri="{D42A27DB-BD31-4B8C-83A1-F6EECF244321}">
                <p14:modId xmlns:p14="http://schemas.microsoft.com/office/powerpoint/2010/main" val="3095250052"/>
              </p:ext>
            </p:extLst>
          </p:nvPr>
        </p:nvGraphicFramePr>
        <p:xfrm>
          <a:off x="353122" y="3163529"/>
          <a:ext cx="4946460" cy="256077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BC7C64BC-AA73-1096-804E-426D853EE6DD}"/>
              </a:ext>
            </a:extLst>
          </p:cNvPr>
          <p:cNvCxnSpPr>
            <a:cxnSpLocks/>
          </p:cNvCxnSpPr>
          <p:nvPr/>
        </p:nvCxnSpPr>
        <p:spPr>
          <a:xfrm>
            <a:off x="5668433" y="2268821"/>
            <a:ext cx="0" cy="434572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090AFDFA-00FF-CE7E-7A89-2CD8962B763A}"/>
              </a:ext>
            </a:extLst>
          </p:cNvPr>
          <p:cNvGraphicFramePr/>
          <p:nvPr>
            <p:extLst>
              <p:ext uri="{D42A27DB-BD31-4B8C-83A1-F6EECF244321}">
                <p14:modId xmlns:p14="http://schemas.microsoft.com/office/powerpoint/2010/main" val="2966535671"/>
              </p:ext>
            </p:extLst>
          </p:nvPr>
        </p:nvGraphicFramePr>
        <p:xfrm>
          <a:off x="6064794" y="2057891"/>
          <a:ext cx="4946460" cy="20163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AF7C2C51-57E9-C440-8CED-BBA17B1288E9}"/>
              </a:ext>
            </a:extLst>
          </p:cNvPr>
          <p:cNvGraphicFramePr/>
          <p:nvPr>
            <p:extLst>
              <p:ext uri="{D42A27DB-BD31-4B8C-83A1-F6EECF244321}">
                <p14:modId xmlns:p14="http://schemas.microsoft.com/office/powerpoint/2010/main" val="2436900812"/>
              </p:ext>
            </p:extLst>
          </p:nvPr>
        </p:nvGraphicFramePr>
        <p:xfrm>
          <a:off x="6064794" y="4529529"/>
          <a:ext cx="4946460" cy="2016391"/>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a:extLst>
              <a:ext uri="{FF2B5EF4-FFF2-40B4-BE49-F238E27FC236}">
                <a16:creationId xmlns:a16="http://schemas.microsoft.com/office/drawing/2014/main" id="{E93D17A6-D5A6-6059-3C8F-ED9B7C566A5F}"/>
              </a:ext>
            </a:extLst>
          </p:cNvPr>
          <p:cNvCxnSpPr>
            <a:cxnSpLocks/>
          </p:cNvCxnSpPr>
          <p:nvPr/>
        </p:nvCxnSpPr>
        <p:spPr>
          <a:xfrm flipH="1">
            <a:off x="5668433" y="4305741"/>
            <a:ext cx="616796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A9D92D4-5685-2E12-E199-6D7A4ECF4775}"/>
              </a:ext>
            </a:extLst>
          </p:cNvPr>
          <p:cNvPicPr>
            <a:picLocks noChangeAspect="1"/>
          </p:cNvPicPr>
          <p:nvPr/>
        </p:nvPicPr>
        <p:blipFill>
          <a:blip r:embed="rId6"/>
          <a:stretch>
            <a:fillRect/>
          </a:stretch>
        </p:blipFill>
        <p:spPr>
          <a:xfrm>
            <a:off x="9664861" y="150858"/>
            <a:ext cx="2409152" cy="582064"/>
          </a:xfrm>
          <a:prstGeom prst="rect">
            <a:avLst/>
          </a:prstGeom>
        </p:spPr>
      </p:pic>
      <p:sp>
        <p:nvSpPr>
          <p:cNvPr id="10" name="TextBox 9">
            <a:extLst>
              <a:ext uri="{FF2B5EF4-FFF2-40B4-BE49-F238E27FC236}">
                <a16:creationId xmlns:a16="http://schemas.microsoft.com/office/drawing/2014/main" id="{C9672ED4-7F6F-C9FE-B619-E8D4E6BC01DD}"/>
              </a:ext>
            </a:extLst>
          </p:cNvPr>
          <p:cNvSpPr txBox="1"/>
          <p:nvPr/>
        </p:nvSpPr>
        <p:spPr>
          <a:xfrm>
            <a:off x="149629" y="202483"/>
            <a:ext cx="7821353"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Election 2024: </a:t>
            </a:r>
            <a:r>
              <a:rPr lang="en-US" sz="3600" dirty="0">
                <a:latin typeface="GillSans-Light" panose="020B0400000000000000" pitchFamily="34" charset="0"/>
              </a:rPr>
              <a:t>Presidential Ballot </a:t>
            </a:r>
          </a:p>
        </p:txBody>
      </p:sp>
      <p:cxnSp>
        <p:nvCxnSpPr>
          <p:cNvPr id="11" name="Straight Connector 10">
            <a:extLst>
              <a:ext uri="{FF2B5EF4-FFF2-40B4-BE49-F238E27FC236}">
                <a16:creationId xmlns:a16="http://schemas.microsoft.com/office/drawing/2014/main" id="{2224BDE0-E2D3-8091-B37B-D7F6F5602B04}"/>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05FD3DF-6884-21C6-4142-80321B649337}"/>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pPr marL="285750" indent="-285750">
              <a:spcAft>
                <a:spcPts val="600"/>
              </a:spcAft>
              <a:buFont typeface="Wingdings" panose="05000000000000000000" pitchFamily="2" charset="2"/>
              <a:buChar char="Ø"/>
            </a:pPr>
            <a:r>
              <a:rPr lang="en-US" sz="1600" dirty="0">
                <a:latin typeface="Gill Sans MT" panose="020B0502020104020203" pitchFamily="34" charset="0"/>
              </a:rPr>
              <a:t>Trump’s ballot share among all respondents improved by +10 from Oct 2020.</a:t>
            </a:r>
          </a:p>
        </p:txBody>
      </p:sp>
    </p:spTree>
    <p:extLst>
      <p:ext uri="{BB962C8B-B14F-4D97-AF65-F5344CB8AC3E}">
        <p14:creationId xmlns:p14="http://schemas.microsoft.com/office/powerpoint/2010/main" val="410271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9D92D4-5685-2E12-E199-6D7A4ECF4775}"/>
              </a:ext>
            </a:extLst>
          </p:cNvPr>
          <p:cNvPicPr>
            <a:picLocks noChangeAspect="1"/>
          </p:cNvPicPr>
          <p:nvPr/>
        </p:nvPicPr>
        <p:blipFill>
          <a:blip r:embed="rId3"/>
          <a:stretch>
            <a:fillRect/>
          </a:stretch>
        </p:blipFill>
        <p:spPr>
          <a:xfrm>
            <a:off x="9664861" y="150858"/>
            <a:ext cx="2409152" cy="582064"/>
          </a:xfrm>
          <a:prstGeom prst="rect">
            <a:avLst/>
          </a:prstGeom>
        </p:spPr>
      </p:pic>
      <p:sp>
        <p:nvSpPr>
          <p:cNvPr id="10" name="TextBox 9">
            <a:extLst>
              <a:ext uri="{FF2B5EF4-FFF2-40B4-BE49-F238E27FC236}">
                <a16:creationId xmlns:a16="http://schemas.microsoft.com/office/drawing/2014/main" id="{C9672ED4-7F6F-C9FE-B619-E8D4E6BC01DD}"/>
              </a:ext>
            </a:extLst>
          </p:cNvPr>
          <p:cNvSpPr txBox="1"/>
          <p:nvPr/>
        </p:nvSpPr>
        <p:spPr>
          <a:xfrm>
            <a:off x="149629" y="202483"/>
            <a:ext cx="7821353"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Election 2024: </a:t>
            </a:r>
            <a:r>
              <a:rPr lang="en-US" sz="3600" dirty="0">
                <a:latin typeface="GillSans-Light" panose="020B0400000000000000" pitchFamily="34" charset="0"/>
              </a:rPr>
              <a:t>Generic Ballot</a:t>
            </a:r>
          </a:p>
        </p:txBody>
      </p:sp>
      <p:cxnSp>
        <p:nvCxnSpPr>
          <p:cNvPr id="11" name="Straight Connector 10">
            <a:extLst>
              <a:ext uri="{FF2B5EF4-FFF2-40B4-BE49-F238E27FC236}">
                <a16:creationId xmlns:a16="http://schemas.microsoft.com/office/drawing/2014/main" id="{2224BDE0-E2D3-8091-B37B-D7F6F5602B04}"/>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05FD3DF-6884-21C6-4142-80321B649337}"/>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pPr marL="285750" indent="-285750">
              <a:spcAft>
                <a:spcPts val="600"/>
              </a:spcAft>
              <a:buFont typeface="Wingdings" panose="05000000000000000000" pitchFamily="2" charset="2"/>
              <a:buChar char="Ø"/>
            </a:pPr>
            <a:endParaRPr lang="en-US" sz="1600" dirty="0">
              <a:latin typeface="Gill Sans MT" panose="020B0502020104020203" pitchFamily="34" charset="0"/>
            </a:endParaRPr>
          </a:p>
        </p:txBody>
      </p:sp>
      <p:sp>
        <p:nvSpPr>
          <p:cNvPr id="13" name="Rectangle 12">
            <a:extLst>
              <a:ext uri="{FF2B5EF4-FFF2-40B4-BE49-F238E27FC236}">
                <a16:creationId xmlns:a16="http://schemas.microsoft.com/office/drawing/2014/main" id="{8C59395C-B485-7706-2ECE-9EF6EEEEA839}"/>
              </a:ext>
            </a:extLst>
          </p:cNvPr>
          <p:cNvSpPr/>
          <p:nvPr/>
        </p:nvSpPr>
        <p:spPr>
          <a:xfrm>
            <a:off x="320306" y="1956480"/>
            <a:ext cx="5149947" cy="1200329"/>
          </a:xfrm>
          <a:prstGeom prst="rect">
            <a:avLst/>
          </a:prstGeom>
        </p:spPr>
        <p:txBody>
          <a:bodyPr wrap="square">
            <a:spAutoFit/>
          </a:bodyPr>
          <a:lstStyle/>
          <a:p>
            <a:r>
              <a:rPr lang="en-US" i="1" dirty="0">
                <a:latin typeface="Chaparral Pro" panose="02060503040505020203" pitchFamily="18" charset="0"/>
              </a:rPr>
              <a:t>  If local elections for the state legislature were held today, would you vote for the Republican candidate or the Democrat candidate? </a:t>
            </a:r>
          </a:p>
          <a:p>
            <a:endParaRPr lang="en-US" i="1" dirty="0">
              <a:latin typeface="Chaparral Pro" panose="02060503040505020203" pitchFamily="18" charset="0"/>
            </a:endParaRPr>
          </a:p>
        </p:txBody>
      </p:sp>
      <p:graphicFrame>
        <p:nvGraphicFramePr>
          <p:cNvPr id="14" name="Chart 13">
            <a:extLst>
              <a:ext uri="{FF2B5EF4-FFF2-40B4-BE49-F238E27FC236}">
                <a16:creationId xmlns:a16="http://schemas.microsoft.com/office/drawing/2014/main" id="{31A8A45F-13E1-0F2A-9138-8EEDD16DFAD5}"/>
              </a:ext>
            </a:extLst>
          </p:cNvPr>
          <p:cNvGraphicFramePr/>
          <p:nvPr>
            <p:extLst>
              <p:ext uri="{D42A27DB-BD31-4B8C-83A1-F6EECF244321}">
                <p14:modId xmlns:p14="http://schemas.microsoft.com/office/powerpoint/2010/main" val="401460927"/>
              </p:ext>
            </p:extLst>
          </p:nvPr>
        </p:nvGraphicFramePr>
        <p:xfrm>
          <a:off x="353122" y="3163529"/>
          <a:ext cx="4946460" cy="2560775"/>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3397CBF7-F783-2F03-00C9-C091338C8AE0}"/>
              </a:ext>
            </a:extLst>
          </p:cNvPr>
          <p:cNvCxnSpPr>
            <a:cxnSpLocks/>
          </p:cNvCxnSpPr>
          <p:nvPr/>
        </p:nvCxnSpPr>
        <p:spPr>
          <a:xfrm>
            <a:off x="5668433" y="2268821"/>
            <a:ext cx="0" cy="434572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C7F036C8-2A9A-D325-747F-0B8FCFFA0F97}"/>
              </a:ext>
            </a:extLst>
          </p:cNvPr>
          <p:cNvGraphicFramePr/>
          <p:nvPr>
            <p:extLst>
              <p:ext uri="{D42A27DB-BD31-4B8C-83A1-F6EECF244321}">
                <p14:modId xmlns:p14="http://schemas.microsoft.com/office/powerpoint/2010/main" val="1950338892"/>
              </p:ext>
            </p:extLst>
          </p:nvPr>
        </p:nvGraphicFramePr>
        <p:xfrm>
          <a:off x="6064794" y="2057891"/>
          <a:ext cx="4946460" cy="20163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0B8ED1C3-86D9-22C3-3325-14B7B3682090}"/>
              </a:ext>
            </a:extLst>
          </p:cNvPr>
          <p:cNvGraphicFramePr/>
          <p:nvPr>
            <p:extLst>
              <p:ext uri="{D42A27DB-BD31-4B8C-83A1-F6EECF244321}">
                <p14:modId xmlns:p14="http://schemas.microsoft.com/office/powerpoint/2010/main" val="1968900750"/>
              </p:ext>
            </p:extLst>
          </p:nvPr>
        </p:nvGraphicFramePr>
        <p:xfrm>
          <a:off x="6064794" y="4529529"/>
          <a:ext cx="4946460" cy="2016391"/>
        </p:xfrm>
        <a:graphic>
          <a:graphicData uri="http://schemas.openxmlformats.org/drawingml/2006/chart">
            <c:chart xmlns:c="http://schemas.openxmlformats.org/drawingml/2006/chart" xmlns:r="http://schemas.openxmlformats.org/officeDocument/2006/relationships" r:id="rId6"/>
          </a:graphicData>
        </a:graphic>
      </p:graphicFrame>
      <p:cxnSp>
        <p:nvCxnSpPr>
          <p:cNvPr id="19" name="Straight Connector 18">
            <a:extLst>
              <a:ext uri="{FF2B5EF4-FFF2-40B4-BE49-F238E27FC236}">
                <a16:creationId xmlns:a16="http://schemas.microsoft.com/office/drawing/2014/main" id="{23343E7E-562A-F6B9-377F-9433EE4FA1B9}"/>
              </a:ext>
            </a:extLst>
          </p:cNvPr>
          <p:cNvCxnSpPr>
            <a:cxnSpLocks/>
          </p:cNvCxnSpPr>
          <p:nvPr/>
        </p:nvCxnSpPr>
        <p:spPr>
          <a:xfrm flipH="1">
            <a:off x="5668433" y="4305741"/>
            <a:ext cx="616796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49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2119311226"/>
              </p:ext>
            </p:extLst>
          </p:nvPr>
        </p:nvGraphicFramePr>
        <p:xfrm>
          <a:off x="387353" y="2651197"/>
          <a:ext cx="4805895" cy="40043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195809" y="1774791"/>
            <a:ext cx="11595340" cy="369332"/>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With Donald Trump on the ballot, will you be more inclined to vote for Republican or Democrat candidates in other races?</a:t>
            </a: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3"/>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5955732" y="262867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584775"/>
          </a:xfrm>
          <a:prstGeom prst="rect">
            <a:avLst/>
          </a:prstGeom>
          <a:solidFill>
            <a:schemeClr val="bg1">
              <a:lumMod val="85000"/>
            </a:schemeClr>
          </a:solidFill>
        </p:spPr>
        <p:txBody>
          <a:bodyPr wrap="square" rtlCol="0">
            <a:spAutoFit/>
          </a:bodyPr>
          <a:lstStyle/>
          <a:p>
            <a:r>
              <a:rPr lang="en-US" sz="1600" dirty="0">
                <a:latin typeface="Gill Sans MT" panose="020B0502020104020203" pitchFamily="34" charset="0"/>
              </a:rPr>
              <a:t>A majority of all voters (54%) say they are More Inclined to vote for Democrat Candidates with Trump on the ballot, up +2 from Aug 2024. Male Voters support for republicans’ down ballot fell from 46% in Aug 2024 to 39% and Swing Voters fell from 41% to 29% (-12 points).  </a:t>
            </a: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Trump Effect: </a:t>
            </a:r>
            <a:r>
              <a:rPr lang="en-US" sz="3600" dirty="0">
                <a:latin typeface="GillSans-Light" panose="020B0400000000000000" pitchFamily="34" charset="0"/>
              </a:rPr>
              <a:t>Down-Ballot</a:t>
            </a: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19</a:t>
            </a:fld>
            <a:endParaRPr lang="en-US" dirty="0"/>
          </a:p>
        </p:txBody>
      </p:sp>
      <p:graphicFrame>
        <p:nvGraphicFramePr>
          <p:cNvPr id="2" name="Chart 1">
            <a:extLst>
              <a:ext uri="{FF2B5EF4-FFF2-40B4-BE49-F238E27FC236}">
                <a16:creationId xmlns:a16="http://schemas.microsoft.com/office/drawing/2014/main" id="{36FF284A-DAAA-0C66-E746-6145C1A4FE69}"/>
              </a:ext>
            </a:extLst>
          </p:cNvPr>
          <p:cNvGraphicFramePr/>
          <p:nvPr>
            <p:extLst>
              <p:ext uri="{D42A27DB-BD31-4B8C-83A1-F6EECF244321}">
                <p14:modId xmlns:p14="http://schemas.microsoft.com/office/powerpoint/2010/main" val="722726198"/>
              </p:ext>
            </p:extLst>
          </p:nvPr>
        </p:nvGraphicFramePr>
        <p:xfrm>
          <a:off x="6191019" y="2349660"/>
          <a:ext cx="5264260" cy="4169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400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3EB3137-C414-4188-9450-1F511B46C0D1}"/>
              </a:ext>
            </a:extLst>
          </p:cNvPr>
          <p:cNvSpPr txBox="1"/>
          <p:nvPr/>
        </p:nvSpPr>
        <p:spPr>
          <a:xfrm>
            <a:off x="149629" y="202483"/>
            <a:ext cx="7867533"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Sample Profile</a:t>
            </a:r>
          </a:p>
        </p:txBody>
      </p:sp>
      <p:graphicFrame>
        <p:nvGraphicFramePr>
          <p:cNvPr id="15" name="Chart 14">
            <a:extLst>
              <a:ext uri="{FF2B5EF4-FFF2-40B4-BE49-F238E27FC236}">
                <a16:creationId xmlns:a16="http://schemas.microsoft.com/office/drawing/2014/main" id="{AEAFB624-52F7-4AA1-A2CA-C514580B04B3}"/>
              </a:ext>
            </a:extLst>
          </p:cNvPr>
          <p:cNvGraphicFramePr/>
          <p:nvPr>
            <p:extLst>
              <p:ext uri="{D42A27DB-BD31-4B8C-83A1-F6EECF244321}">
                <p14:modId xmlns:p14="http://schemas.microsoft.com/office/powerpoint/2010/main" val="560778777"/>
              </p:ext>
            </p:extLst>
          </p:nvPr>
        </p:nvGraphicFramePr>
        <p:xfrm>
          <a:off x="236363" y="2748186"/>
          <a:ext cx="3865373" cy="3104429"/>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99DFEF7E-0355-4216-B021-AF9939C0A3B8}"/>
              </a:ext>
            </a:extLst>
          </p:cNvPr>
          <p:cNvSpPr txBox="1"/>
          <p:nvPr/>
        </p:nvSpPr>
        <p:spPr>
          <a:xfrm>
            <a:off x="1075380" y="2259240"/>
            <a:ext cx="2212258" cy="369332"/>
          </a:xfrm>
          <a:prstGeom prst="rect">
            <a:avLst/>
          </a:prstGeom>
          <a:noFill/>
        </p:spPr>
        <p:txBody>
          <a:bodyPr wrap="square" rtlCol="0">
            <a:spAutoFit/>
          </a:bodyPr>
          <a:lstStyle/>
          <a:p>
            <a:pPr algn="ctr"/>
            <a:r>
              <a:rPr lang="en-US" b="1" dirty="0">
                <a:latin typeface="Gill Sans MT" panose="020B0502020104020203" pitchFamily="34" charset="0"/>
              </a:rPr>
              <a:t>AFFILIATION</a:t>
            </a:r>
          </a:p>
        </p:txBody>
      </p:sp>
      <p:graphicFrame>
        <p:nvGraphicFramePr>
          <p:cNvPr id="11" name="Chart 10">
            <a:extLst>
              <a:ext uri="{FF2B5EF4-FFF2-40B4-BE49-F238E27FC236}">
                <a16:creationId xmlns:a16="http://schemas.microsoft.com/office/drawing/2014/main" id="{A602BC4F-4DC8-4BF0-9FFE-3A74B6835C21}"/>
              </a:ext>
            </a:extLst>
          </p:cNvPr>
          <p:cNvGraphicFramePr/>
          <p:nvPr>
            <p:extLst>
              <p:ext uri="{D42A27DB-BD31-4B8C-83A1-F6EECF244321}">
                <p14:modId xmlns:p14="http://schemas.microsoft.com/office/powerpoint/2010/main" val="1717807348"/>
              </p:ext>
            </p:extLst>
          </p:nvPr>
        </p:nvGraphicFramePr>
        <p:xfrm>
          <a:off x="4000064" y="2748186"/>
          <a:ext cx="3865373" cy="310442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64330B81-D192-44E0-A5D6-65202454EF98}"/>
              </a:ext>
            </a:extLst>
          </p:cNvPr>
          <p:cNvSpPr txBox="1"/>
          <p:nvPr/>
        </p:nvSpPr>
        <p:spPr>
          <a:xfrm>
            <a:off x="4839081" y="2259240"/>
            <a:ext cx="2212258" cy="369332"/>
          </a:xfrm>
          <a:prstGeom prst="rect">
            <a:avLst/>
          </a:prstGeom>
          <a:noFill/>
        </p:spPr>
        <p:txBody>
          <a:bodyPr wrap="square" rtlCol="0">
            <a:spAutoFit/>
          </a:bodyPr>
          <a:lstStyle/>
          <a:p>
            <a:pPr algn="ctr"/>
            <a:r>
              <a:rPr lang="en-US" b="1" dirty="0">
                <a:latin typeface="Gill Sans MT" panose="020B0502020104020203" pitchFamily="34" charset="0"/>
              </a:rPr>
              <a:t>GENDER</a:t>
            </a:r>
          </a:p>
        </p:txBody>
      </p:sp>
      <p:graphicFrame>
        <p:nvGraphicFramePr>
          <p:cNvPr id="17" name="Chart 16">
            <a:extLst>
              <a:ext uri="{FF2B5EF4-FFF2-40B4-BE49-F238E27FC236}">
                <a16:creationId xmlns:a16="http://schemas.microsoft.com/office/drawing/2014/main" id="{65CCB414-8BA4-4AB6-B062-E9EE34063056}"/>
              </a:ext>
            </a:extLst>
          </p:cNvPr>
          <p:cNvGraphicFramePr/>
          <p:nvPr>
            <p:extLst>
              <p:ext uri="{D42A27DB-BD31-4B8C-83A1-F6EECF244321}">
                <p14:modId xmlns:p14="http://schemas.microsoft.com/office/powerpoint/2010/main" val="261064052"/>
              </p:ext>
            </p:extLst>
          </p:nvPr>
        </p:nvGraphicFramePr>
        <p:xfrm>
          <a:off x="7250922" y="2748186"/>
          <a:ext cx="4679471" cy="310442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68E37FE9-0183-4E81-A0ED-4A09879CD900}"/>
              </a:ext>
            </a:extLst>
          </p:cNvPr>
          <p:cNvSpPr txBox="1"/>
          <p:nvPr/>
        </p:nvSpPr>
        <p:spPr>
          <a:xfrm>
            <a:off x="8484529" y="2259240"/>
            <a:ext cx="2212258" cy="369332"/>
          </a:xfrm>
          <a:prstGeom prst="rect">
            <a:avLst/>
          </a:prstGeom>
          <a:noFill/>
        </p:spPr>
        <p:txBody>
          <a:bodyPr wrap="square" rtlCol="0">
            <a:spAutoFit/>
          </a:bodyPr>
          <a:lstStyle/>
          <a:p>
            <a:pPr algn="ctr"/>
            <a:r>
              <a:rPr lang="en-US" b="1" dirty="0">
                <a:latin typeface="Gill Sans MT" panose="020B0502020104020203" pitchFamily="34" charset="0"/>
              </a:rPr>
              <a:t>AGE</a:t>
            </a:r>
          </a:p>
        </p:txBody>
      </p:sp>
      <p:pic>
        <p:nvPicPr>
          <p:cNvPr id="19" name="Picture 18">
            <a:extLst>
              <a:ext uri="{FF2B5EF4-FFF2-40B4-BE49-F238E27FC236}">
                <a16:creationId xmlns:a16="http://schemas.microsoft.com/office/drawing/2014/main" id="{E78A0A40-CDAA-401A-AD84-8BC32E3023E1}"/>
              </a:ext>
            </a:extLst>
          </p:cNvPr>
          <p:cNvPicPr>
            <a:picLocks noChangeAspect="1"/>
          </p:cNvPicPr>
          <p:nvPr/>
        </p:nvPicPr>
        <p:blipFill>
          <a:blip r:embed="rId5"/>
          <a:stretch>
            <a:fillRect/>
          </a:stretch>
        </p:blipFill>
        <p:spPr>
          <a:xfrm>
            <a:off x="9664861" y="150858"/>
            <a:ext cx="2409152" cy="582064"/>
          </a:xfrm>
          <a:prstGeom prst="rect">
            <a:avLst/>
          </a:prstGeom>
        </p:spPr>
      </p:pic>
      <p:cxnSp>
        <p:nvCxnSpPr>
          <p:cNvPr id="20" name="Straight Connector 19">
            <a:extLst>
              <a:ext uri="{FF2B5EF4-FFF2-40B4-BE49-F238E27FC236}">
                <a16:creationId xmlns:a16="http://schemas.microsoft.com/office/drawing/2014/main" id="{4389CB3A-30A0-4067-9C88-F594E79F2FB5}"/>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F29421E-2734-4559-A4D7-F020E84A95DF}"/>
              </a:ext>
            </a:extLst>
          </p:cNvPr>
          <p:cNvSpPr>
            <a:spLocks noGrp="1"/>
          </p:cNvSpPr>
          <p:nvPr>
            <p:ph type="sldNum" sz="quarter" idx="12"/>
          </p:nvPr>
        </p:nvSpPr>
        <p:spPr/>
        <p:txBody>
          <a:bodyPr/>
          <a:lstStyle/>
          <a:p>
            <a:fld id="{CDA47D8F-C09C-4BE5-969D-B2E1C902DD1B}" type="slidenum">
              <a:rPr lang="en-US" smtClean="0"/>
              <a:t>2</a:t>
            </a:fld>
            <a:endParaRPr lang="en-US"/>
          </a:p>
        </p:txBody>
      </p:sp>
    </p:spTree>
    <p:extLst>
      <p:ext uri="{BB962C8B-B14F-4D97-AF65-F5344CB8AC3E}">
        <p14:creationId xmlns:p14="http://schemas.microsoft.com/office/powerpoint/2010/main" val="50480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E7A5C5-F6E5-4AEF-8367-1E4845ED73C1}"/>
              </a:ext>
            </a:extLst>
          </p:cNvPr>
          <p:cNvSpPr/>
          <p:nvPr/>
        </p:nvSpPr>
        <p:spPr>
          <a:xfrm>
            <a:off x="0" y="0"/>
            <a:ext cx="12192000" cy="6858000"/>
          </a:xfrm>
          <a:prstGeom prst="rect">
            <a:avLst/>
          </a:prstGeom>
          <a:solidFill>
            <a:srgbClr val="173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FDDF8C7-A470-459B-9006-A1BC37FB03DC}"/>
              </a:ext>
            </a:extLst>
          </p:cNvPr>
          <p:cNvSpPr/>
          <p:nvPr/>
        </p:nvSpPr>
        <p:spPr>
          <a:xfrm>
            <a:off x="399473" y="350982"/>
            <a:ext cx="11393055" cy="6179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 name="Title 1">
            <a:extLst>
              <a:ext uri="{FF2B5EF4-FFF2-40B4-BE49-F238E27FC236}">
                <a16:creationId xmlns:a16="http://schemas.microsoft.com/office/drawing/2014/main" id="{3059F61C-5633-43AD-9B3C-3FDBB6425C89}"/>
              </a:ext>
            </a:extLst>
          </p:cNvPr>
          <p:cNvSpPr>
            <a:spLocks noGrp="1"/>
          </p:cNvSpPr>
          <p:nvPr>
            <p:ph type="title"/>
          </p:nvPr>
        </p:nvSpPr>
        <p:spPr>
          <a:xfrm>
            <a:off x="676564" y="3058059"/>
            <a:ext cx="10838873" cy="1503213"/>
          </a:xfrm>
        </p:spPr>
        <p:txBody>
          <a:bodyPr anchor="t">
            <a:normAutofit/>
          </a:bodyPr>
          <a:lstStyle/>
          <a:p>
            <a:pPr algn="ctr"/>
            <a:r>
              <a:rPr lang="en-US" b="1" dirty="0">
                <a:solidFill>
                  <a:srgbClr val="173059"/>
                </a:solidFill>
                <a:latin typeface="Gill Sans MT" panose="020B0502020104020203" pitchFamily="34" charset="0"/>
              </a:rPr>
              <a:t>ISSUES &amp; PARTY TRUST</a:t>
            </a:r>
            <a:endParaRPr lang="en-US" sz="3600" b="1" dirty="0">
              <a:solidFill>
                <a:srgbClr val="173059"/>
              </a:solidFill>
              <a:latin typeface="Gill Sans MT" panose="020B0502020104020203" pitchFamily="34" charset="0"/>
            </a:endParaRPr>
          </a:p>
        </p:txBody>
      </p:sp>
      <p:pic>
        <p:nvPicPr>
          <p:cNvPr id="4" name="Picture 3">
            <a:extLst>
              <a:ext uri="{FF2B5EF4-FFF2-40B4-BE49-F238E27FC236}">
                <a16:creationId xmlns:a16="http://schemas.microsoft.com/office/drawing/2014/main" id="{10DA1EC4-D5EB-E34A-AB7A-650BFA62553A}"/>
              </a:ext>
            </a:extLst>
          </p:cNvPr>
          <p:cNvPicPr>
            <a:picLocks noChangeAspect="1"/>
          </p:cNvPicPr>
          <p:nvPr/>
        </p:nvPicPr>
        <p:blipFill rotWithShape="1">
          <a:blip r:embed="rId2">
            <a:extLst>
              <a:ext uri="{28A0092B-C50C-407E-A947-70E740481C1C}">
                <a14:useLocalDpi xmlns:a14="http://schemas.microsoft.com/office/drawing/2010/main" val="0"/>
              </a:ext>
            </a:extLst>
          </a:blip>
          <a:srcRect l="29142" t="18589" r="28355" b="23737"/>
          <a:stretch/>
        </p:blipFill>
        <p:spPr>
          <a:xfrm>
            <a:off x="419792" y="361142"/>
            <a:ext cx="1521879" cy="1595805"/>
          </a:xfrm>
          <a:prstGeom prst="rect">
            <a:avLst/>
          </a:prstGeom>
        </p:spPr>
      </p:pic>
      <p:sp>
        <p:nvSpPr>
          <p:cNvPr id="8" name="Slide Number Placeholder 7">
            <a:extLst>
              <a:ext uri="{FF2B5EF4-FFF2-40B4-BE49-F238E27FC236}">
                <a16:creationId xmlns:a16="http://schemas.microsoft.com/office/drawing/2014/main" id="{ACAB3E18-B2A4-423C-B5A5-84A4E098F960}"/>
              </a:ext>
            </a:extLst>
          </p:cNvPr>
          <p:cNvSpPr>
            <a:spLocks noGrp="1"/>
          </p:cNvSpPr>
          <p:nvPr>
            <p:ph type="sldNum" sz="quarter" idx="12"/>
          </p:nvPr>
        </p:nvSpPr>
        <p:spPr/>
        <p:txBody>
          <a:bodyPr/>
          <a:lstStyle/>
          <a:p>
            <a:fld id="{CDA47D8F-C09C-4BE5-969D-B2E1C902DD1B}" type="slidenum">
              <a:rPr lang="en-US" smtClean="0"/>
              <a:t>20</a:t>
            </a:fld>
            <a:endParaRPr lang="en-US"/>
          </a:p>
        </p:txBody>
      </p:sp>
    </p:spTree>
    <p:extLst>
      <p:ext uri="{BB962C8B-B14F-4D97-AF65-F5344CB8AC3E}">
        <p14:creationId xmlns:p14="http://schemas.microsoft.com/office/powerpoint/2010/main" val="3143009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FA357F-1BAE-6292-F161-92B257840A0B}"/>
              </a:ext>
            </a:extLst>
          </p:cNvPr>
          <p:cNvSpPr txBox="1"/>
          <p:nvPr/>
        </p:nvSpPr>
        <p:spPr>
          <a:xfrm>
            <a:off x="149629" y="202483"/>
            <a:ext cx="7617855"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National Issues: </a:t>
            </a:r>
            <a:r>
              <a:rPr lang="en-US" sz="3600" dirty="0">
                <a:latin typeface="GillSans-Light" panose="020B0400000000000000" pitchFamily="34" charset="0"/>
              </a:rPr>
              <a:t>Full Sample</a:t>
            </a:r>
          </a:p>
        </p:txBody>
      </p:sp>
      <p:pic>
        <p:nvPicPr>
          <p:cNvPr id="6" name="Picture 5">
            <a:extLst>
              <a:ext uri="{FF2B5EF4-FFF2-40B4-BE49-F238E27FC236}">
                <a16:creationId xmlns:a16="http://schemas.microsoft.com/office/drawing/2014/main" id="{8D0E2CD4-E131-0BA1-065C-967F9B9D54A8}"/>
              </a:ext>
            </a:extLst>
          </p:cNvPr>
          <p:cNvPicPr>
            <a:picLocks noChangeAspect="1"/>
          </p:cNvPicPr>
          <p:nvPr/>
        </p:nvPicPr>
        <p:blipFill>
          <a:blip r:embed="rId2"/>
          <a:stretch>
            <a:fillRect/>
          </a:stretch>
        </p:blipFill>
        <p:spPr>
          <a:xfrm>
            <a:off x="9664861" y="150858"/>
            <a:ext cx="2409152" cy="582064"/>
          </a:xfrm>
          <a:prstGeom prst="rect">
            <a:avLst/>
          </a:prstGeom>
        </p:spPr>
      </p:pic>
      <p:cxnSp>
        <p:nvCxnSpPr>
          <p:cNvPr id="7" name="Straight Connector 6">
            <a:extLst>
              <a:ext uri="{FF2B5EF4-FFF2-40B4-BE49-F238E27FC236}">
                <a16:creationId xmlns:a16="http://schemas.microsoft.com/office/drawing/2014/main" id="{5F183532-F065-78F4-92B1-1639FFE41695}"/>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73E7A52-FA97-F98E-382B-A91822C035FD}"/>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endParaRPr lang="en-US" sz="1600" dirty="0">
              <a:solidFill>
                <a:srgbClr val="FF0000"/>
              </a:solidFill>
              <a:latin typeface="Gill Sans MT" panose="020B0502020104020203" pitchFamily="34" charset="0"/>
            </a:endParaRPr>
          </a:p>
        </p:txBody>
      </p:sp>
      <p:sp>
        <p:nvSpPr>
          <p:cNvPr id="9" name="Rectangle 8">
            <a:extLst>
              <a:ext uri="{FF2B5EF4-FFF2-40B4-BE49-F238E27FC236}">
                <a16:creationId xmlns:a16="http://schemas.microsoft.com/office/drawing/2014/main" id="{EBC51E94-6658-FA42-7F1D-CB992F7D8ADC}"/>
              </a:ext>
            </a:extLst>
          </p:cNvPr>
          <p:cNvSpPr/>
          <p:nvPr/>
        </p:nvSpPr>
        <p:spPr>
          <a:xfrm>
            <a:off x="195809" y="2231991"/>
            <a:ext cx="10984809" cy="369332"/>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What issues, NATIONALLY, have you been following? (Select all that apply)</a:t>
            </a:r>
            <a:endParaRPr lang="en-US" i="1" dirty="0">
              <a:latin typeface="Chaparral Pro" panose="02060503040505020203" pitchFamily="18" charset="0"/>
            </a:endParaRPr>
          </a:p>
        </p:txBody>
      </p:sp>
      <p:pic>
        <p:nvPicPr>
          <p:cNvPr id="3" name="Picture 2">
            <a:extLst>
              <a:ext uri="{FF2B5EF4-FFF2-40B4-BE49-F238E27FC236}">
                <a16:creationId xmlns:a16="http://schemas.microsoft.com/office/drawing/2014/main" id="{44ED6EE7-8220-DFF2-30B8-D1A93BD4AB36}"/>
              </a:ext>
            </a:extLst>
          </p:cNvPr>
          <p:cNvPicPr>
            <a:picLocks noChangeAspect="1"/>
          </p:cNvPicPr>
          <p:nvPr/>
        </p:nvPicPr>
        <p:blipFill>
          <a:blip r:embed="rId3"/>
          <a:stretch>
            <a:fillRect/>
          </a:stretch>
        </p:blipFill>
        <p:spPr>
          <a:xfrm>
            <a:off x="511478" y="2920800"/>
            <a:ext cx="9768245" cy="3601196"/>
          </a:xfrm>
          <a:prstGeom prst="rect">
            <a:avLst/>
          </a:prstGeom>
        </p:spPr>
      </p:pic>
      <p:graphicFrame>
        <p:nvGraphicFramePr>
          <p:cNvPr id="11" name="Table 10">
            <a:extLst>
              <a:ext uri="{FF2B5EF4-FFF2-40B4-BE49-F238E27FC236}">
                <a16:creationId xmlns:a16="http://schemas.microsoft.com/office/drawing/2014/main" id="{65A7F55D-AD0D-C2DC-EC94-0E8C10847471}"/>
              </a:ext>
            </a:extLst>
          </p:cNvPr>
          <p:cNvGraphicFramePr>
            <a:graphicFrameLocks noGrp="1"/>
          </p:cNvGraphicFramePr>
          <p:nvPr>
            <p:extLst>
              <p:ext uri="{D42A27DB-BD31-4B8C-83A1-F6EECF244321}">
                <p14:modId xmlns:p14="http://schemas.microsoft.com/office/powerpoint/2010/main" val="156442660"/>
              </p:ext>
            </p:extLst>
          </p:nvPr>
        </p:nvGraphicFramePr>
        <p:xfrm>
          <a:off x="10381323" y="2520666"/>
          <a:ext cx="1493520" cy="4001330"/>
        </p:xfrm>
        <a:graphic>
          <a:graphicData uri="http://schemas.openxmlformats.org/drawingml/2006/table">
            <a:tbl>
              <a:tblPr>
                <a:tableStyleId>{2D5ABB26-0587-4C30-8999-92F81FD0307C}</a:tableStyleId>
              </a:tblPr>
              <a:tblGrid>
                <a:gridCol w="746760">
                  <a:extLst>
                    <a:ext uri="{9D8B030D-6E8A-4147-A177-3AD203B41FA5}">
                      <a16:colId xmlns:a16="http://schemas.microsoft.com/office/drawing/2014/main" val="2339556895"/>
                    </a:ext>
                  </a:extLst>
                </a:gridCol>
                <a:gridCol w="746760">
                  <a:extLst>
                    <a:ext uri="{9D8B030D-6E8A-4147-A177-3AD203B41FA5}">
                      <a16:colId xmlns:a16="http://schemas.microsoft.com/office/drawing/2014/main" val="341712714"/>
                    </a:ext>
                  </a:extLst>
                </a:gridCol>
              </a:tblGrid>
              <a:tr h="400133">
                <a:tc>
                  <a:txBody>
                    <a:bodyPr/>
                    <a:lstStyle/>
                    <a:p>
                      <a:pPr algn="ctr" fontAlgn="ctr"/>
                      <a:r>
                        <a:rPr lang="en-US" sz="1100" b="1" i="0" u="none" strike="noStrike" dirty="0">
                          <a:solidFill>
                            <a:srgbClr val="000000"/>
                          </a:solidFill>
                          <a:effectLst/>
                          <a:latin typeface="Gill Sans MT" panose="020B0502020104020203" pitchFamily="34" charset="0"/>
                        </a:rPr>
                        <a:t>Aug 2024</a:t>
                      </a:r>
                    </a:p>
                  </a:txBody>
                  <a:tcPr marL="7620" marR="7620" marT="7620" marB="0" anchor="ctr"/>
                </a:tc>
                <a:tc>
                  <a:txBody>
                    <a:bodyPr/>
                    <a:lstStyle/>
                    <a:p>
                      <a:pPr algn="ctr" fontAlgn="ctr"/>
                      <a:r>
                        <a:rPr lang="en-US" sz="1100" b="1" i="0" u="none" strike="noStrike" dirty="0">
                          <a:solidFill>
                            <a:srgbClr val="FF0000"/>
                          </a:solidFill>
                          <a:effectLst/>
                          <a:latin typeface="Gill Sans MT" panose="020B0502020104020203" pitchFamily="34" charset="0"/>
                        </a:rPr>
                        <a:t>Change</a:t>
                      </a:r>
                    </a:p>
                  </a:txBody>
                  <a:tcPr marL="7620" marR="7620" marT="7620" marB="0" anchor="ctr"/>
                </a:tc>
                <a:extLst>
                  <a:ext uri="{0D108BD9-81ED-4DB2-BD59-A6C34878D82A}">
                    <a16:rowId xmlns:a16="http://schemas.microsoft.com/office/drawing/2014/main" val="2645273759"/>
                  </a:ext>
                </a:extLst>
              </a:tr>
              <a:tr h="400133">
                <a:tc>
                  <a:txBody>
                    <a:bodyPr/>
                    <a:lstStyle/>
                    <a:p>
                      <a:pPr algn="ctr" fontAlgn="ctr"/>
                      <a:r>
                        <a:rPr lang="en-US" sz="1100" u="none" strike="noStrike" dirty="0">
                          <a:effectLst/>
                          <a:latin typeface="Gill Sans MT" panose="020B0502020104020203" pitchFamily="34" charset="0"/>
                        </a:rPr>
                        <a:t>79%</a:t>
                      </a:r>
                      <a:endParaRPr lang="en-US" sz="1100" b="0" i="0" u="none" strike="noStrike" dirty="0">
                        <a:solidFill>
                          <a:srgbClr val="000000"/>
                        </a:solidFill>
                        <a:effectLst/>
                        <a:latin typeface="Gill Sans MT" panose="020B0502020104020203" pitchFamily="34" charset="0"/>
                      </a:endParaRPr>
                    </a:p>
                  </a:txBody>
                  <a:tcPr marL="7620" marR="7620" marT="7620" marB="0" anchor="ctr"/>
                </a:tc>
                <a:tc>
                  <a:txBody>
                    <a:bodyPr/>
                    <a:lstStyle/>
                    <a:p>
                      <a:pPr algn="ctr" fontAlgn="ctr"/>
                      <a:r>
                        <a:rPr lang="en-US" sz="1100" u="none" strike="noStrike" dirty="0">
                          <a:solidFill>
                            <a:srgbClr val="FF0000"/>
                          </a:solidFill>
                          <a:effectLst/>
                          <a:latin typeface="Gill Sans MT" panose="020B0502020104020203" pitchFamily="34" charset="0"/>
                        </a:rPr>
                        <a:t>-1%</a:t>
                      </a:r>
                      <a:endParaRPr lang="en-US" sz="1100" b="0" i="0" u="none" strike="noStrike" dirty="0">
                        <a:solidFill>
                          <a:srgbClr val="FF0000"/>
                        </a:solidFill>
                        <a:effectLst/>
                        <a:latin typeface="Gill Sans MT" panose="020B0502020104020203" pitchFamily="34" charset="0"/>
                      </a:endParaRPr>
                    </a:p>
                  </a:txBody>
                  <a:tcPr marL="7620" marR="7620" marT="7620" marB="0" anchor="ctr"/>
                </a:tc>
                <a:extLst>
                  <a:ext uri="{0D108BD9-81ED-4DB2-BD59-A6C34878D82A}">
                    <a16:rowId xmlns:a16="http://schemas.microsoft.com/office/drawing/2014/main" val="2084195535"/>
                  </a:ext>
                </a:extLst>
              </a:tr>
              <a:tr h="400133">
                <a:tc>
                  <a:txBody>
                    <a:bodyPr/>
                    <a:lstStyle/>
                    <a:p>
                      <a:pPr algn="ctr" fontAlgn="ctr"/>
                      <a:r>
                        <a:rPr lang="en-US" sz="1100" u="none" strike="noStrike" dirty="0">
                          <a:effectLst/>
                          <a:latin typeface="Gill Sans MT" panose="020B0502020104020203" pitchFamily="34" charset="0"/>
                        </a:rPr>
                        <a:t>57%</a:t>
                      </a:r>
                      <a:endParaRPr lang="en-US" sz="1100" b="0" i="0" u="none" strike="noStrike" dirty="0">
                        <a:solidFill>
                          <a:srgbClr val="000000"/>
                        </a:solidFill>
                        <a:effectLst/>
                        <a:latin typeface="Gill Sans MT" panose="020B0502020104020203" pitchFamily="34" charset="0"/>
                      </a:endParaRPr>
                    </a:p>
                  </a:txBody>
                  <a:tcPr marL="7620" marR="7620" marT="7620" marB="0" anchor="ctr"/>
                </a:tc>
                <a:tc>
                  <a:txBody>
                    <a:bodyPr/>
                    <a:lstStyle/>
                    <a:p>
                      <a:pPr algn="ctr" fontAlgn="ctr"/>
                      <a:r>
                        <a:rPr lang="en-US" sz="1100" u="none" strike="noStrike" dirty="0">
                          <a:solidFill>
                            <a:srgbClr val="FF0000"/>
                          </a:solidFill>
                          <a:effectLst/>
                          <a:latin typeface="Gill Sans MT" panose="020B0502020104020203" pitchFamily="34" charset="0"/>
                        </a:rPr>
                        <a:t>-3%</a:t>
                      </a:r>
                      <a:endParaRPr lang="en-US" sz="1100" b="0" i="0" u="none" strike="noStrike" dirty="0">
                        <a:solidFill>
                          <a:srgbClr val="FF0000"/>
                        </a:solidFill>
                        <a:effectLst/>
                        <a:latin typeface="Gill Sans MT" panose="020B0502020104020203" pitchFamily="34" charset="0"/>
                      </a:endParaRPr>
                    </a:p>
                  </a:txBody>
                  <a:tcPr marL="7620" marR="7620" marT="7620" marB="0" anchor="ctr"/>
                </a:tc>
                <a:extLst>
                  <a:ext uri="{0D108BD9-81ED-4DB2-BD59-A6C34878D82A}">
                    <a16:rowId xmlns:a16="http://schemas.microsoft.com/office/drawing/2014/main" val="2749779810"/>
                  </a:ext>
                </a:extLst>
              </a:tr>
              <a:tr h="400133">
                <a:tc>
                  <a:txBody>
                    <a:bodyPr/>
                    <a:lstStyle/>
                    <a:p>
                      <a:pPr algn="ctr" fontAlgn="ctr"/>
                      <a:r>
                        <a:rPr lang="en-US" sz="1100" u="none" strike="noStrike" dirty="0">
                          <a:effectLst/>
                          <a:latin typeface="Gill Sans MT" panose="020B0502020104020203" pitchFamily="34" charset="0"/>
                        </a:rPr>
                        <a:t>57%</a:t>
                      </a:r>
                      <a:endParaRPr lang="en-US" sz="1100" b="0" i="0" u="none" strike="noStrike" dirty="0">
                        <a:solidFill>
                          <a:srgbClr val="000000"/>
                        </a:solidFill>
                        <a:effectLst/>
                        <a:latin typeface="Gill Sans MT" panose="020B0502020104020203" pitchFamily="34" charset="0"/>
                      </a:endParaRPr>
                    </a:p>
                  </a:txBody>
                  <a:tcPr marL="7620" marR="7620" marT="7620" marB="0" anchor="ctr"/>
                </a:tc>
                <a:tc>
                  <a:txBody>
                    <a:bodyPr/>
                    <a:lstStyle/>
                    <a:p>
                      <a:pPr algn="ctr" fontAlgn="ctr"/>
                      <a:r>
                        <a:rPr lang="en-US" sz="1100" u="none" strike="noStrike" dirty="0">
                          <a:solidFill>
                            <a:srgbClr val="FF0000"/>
                          </a:solidFill>
                          <a:effectLst/>
                          <a:latin typeface="Gill Sans MT" panose="020B0502020104020203" pitchFamily="34" charset="0"/>
                        </a:rPr>
                        <a:t>-5%</a:t>
                      </a:r>
                      <a:endParaRPr lang="en-US" sz="1100" b="0" i="0" u="none" strike="noStrike" dirty="0">
                        <a:solidFill>
                          <a:srgbClr val="FF0000"/>
                        </a:solidFill>
                        <a:effectLst/>
                        <a:latin typeface="Gill Sans MT" panose="020B0502020104020203" pitchFamily="34" charset="0"/>
                      </a:endParaRPr>
                    </a:p>
                  </a:txBody>
                  <a:tcPr marL="7620" marR="7620" marT="7620" marB="0" anchor="ctr"/>
                </a:tc>
                <a:extLst>
                  <a:ext uri="{0D108BD9-81ED-4DB2-BD59-A6C34878D82A}">
                    <a16:rowId xmlns:a16="http://schemas.microsoft.com/office/drawing/2014/main" val="3480590574"/>
                  </a:ext>
                </a:extLst>
              </a:tr>
              <a:tr h="400133">
                <a:tc>
                  <a:txBody>
                    <a:bodyPr/>
                    <a:lstStyle/>
                    <a:p>
                      <a:pPr algn="ctr" fontAlgn="ctr"/>
                      <a:r>
                        <a:rPr lang="en-US" sz="1100" u="none" strike="noStrike" dirty="0">
                          <a:effectLst/>
                          <a:latin typeface="Gill Sans MT" panose="020B0502020104020203" pitchFamily="34" charset="0"/>
                        </a:rPr>
                        <a:t>61%</a:t>
                      </a:r>
                      <a:endParaRPr lang="en-US" sz="1100" b="0" i="0" u="none" strike="noStrike" dirty="0">
                        <a:solidFill>
                          <a:srgbClr val="000000"/>
                        </a:solidFill>
                        <a:effectLst/>
                        <a:latin typeface="Gill Sans MT" panose="020B0502020104020203" pitchFamily="34" charset="0"/>
                      </a:endParaRPr>
                    </a:p>
                  </a:txBody>
                  <a:tcPr marL="7620" marR="7620" marT="7620" marB="0" anchor="ctr"/>
                </a:tc>
                <a:tc>
                  <a:txBody>
                    <a:bodyPr/>
                    <a:lstStyle/>
                    <a:p>
                      <a:pPr algn="ctr" fontAlgn="ctr"/>
                      <a:r>
                        <a:rPr lang="en-US" sz="1100" u="none" strike="noStrike" dirty="0">
                          <a:solidFill>
                            <a:srgbClr val="FF0000"/>
                          </a:solidFill>
                          <a:effectLst/>
                          <a:latin typeface="Gill Sans MT" panose="020B0502020104020203" pitchFamily="34" charset="0"/>
                        </a:rPr>
                        <a:t>-10%</a:t>
                      </a:r>
                      <a:endParaRPr lang="en-US" sz="1100" b="0" i="0" u="none" strike="noStrike" dirty="0">
                        <a:solidFill>
                          <a:srgbClr val="FF0000"/>
                        </a:solidFill>
                        <a:effectLst/>
                        <a:latin typeface="Gill Sans MT" panose="020B0502020104020203" pitchFamily="34" charset="0"/>
                      </a:endParaRPr>
                    </a:p>
                  </a:txBody>
                  <a:tcPr marL="7620" marR="7620" marT="7620" marB="0" anchor="ctr"/>
                </a:tc>
                <a:extLst>
                  <a:ext uri="{0D108BD9-81ED-4DB2-BD59-A6C34878D82A}">
                    <a16:rowId xmlns:a16="http://schemas.microsoft.com/office/drawing/2014/main" val="2022304300"/>
                  </a:ext>
                </a:extLst>
              </a:tr>
              <a:tr h="400133">
                <a:tc>
                  <a:txBody>
                    <a:bodyPr/>
                    <a:lstStyle/>
                    <a:p>
                      <a:pPr algn="ctr" fontAlgn="ctr"/>
                      <a:r>
                        <a:rPr lang="en-US" sz="1100" u="none" strike="noStrike">
                          <a:effectLst/>
                          <a:latin typeface="Gill Sans MT" panose="020B0502020104020203" pitchFamily="34" charset="0"/>
                        </a:rPr>
                        <a:t>54%</a:t>
                      </a:r>
                      <a:endParaRPr lang="en-US" sz="1100" b="0" i="0" u="none" strike="noStrike">
                        <a:solidFill>
                          <a:srgbClr val="000000"/>
                        </a:solidFill>
                        <a:effectLst/>
                        <a:latin typeface="Gill Sans MT" panose="020B0502020104020203" pitchFamily="34" charset="0"/>
                      </a:endParaRPr>
                    </a:p>
                  </a:txBody>
                  <a:tcPr marL="7620" marR="7620" marT="7620" marB="0" anchor="ctr"/>
                </a:tc>
                <a:tc>
                  <a:txBody>
                    <a:bodyPr/>
                    <a:lstStyle/>
                    <a:p>
                      <a:pPr algn="ctr" fontAlgn="ctr"/>
                      <a:r>
                        <a:rPr lang="en-US" sz="1100" u="none" strike="noStrike" dirty="0">
                          <a:solidFill>
                            <a:srgbClr val="FF0000"/>
                          </a:solidFill>
                          <a:effectLst/>
                          <a:latin typeface="Gill Sans MT" panose="020B0502020104020203" pitchFamily="34" charset="0"/>
                        </a:rPr>
                        <a:t>-4%</a:t>
                      </a:r>
                      <a:endParaRPr lang="en-US" sz="1100" b="0" i="0" u="none" strike="noStrike" dirty="0">
                        <a:solidFill>
                          <a:srgbClr val="FF0000"/>
                        </a:solidFill>
                        <a:effectLst/>
                        <a:latin typeface="Gill Sans MT" panose="020B0502020104020203" pitchFamily="34" charset="0"/>
                      </a:endParaRPr>
                    </a:p>
                  </a:txBody>
                  <a:tcPr marL="7620" marR="7620" marT="7620" marB="0" anchor="ctr"/>
                </a:tc>
                <a:extLst>
                  <a:ext uri="{0D108BD9-81ED-4DB2-BD59-A6C34878D82A}">
                    <a16:rowId xmlns:a16="http://schemas.microsoft.com/office/drawing/2014/main" val="70036269"/>
                  </a:ext>
                </a:extLst>
              </a:tr>
              <a:tr h="400133">
                <a:tc>
                  <a:txBody>
                    <a:bodyPr/>
                    <a:lstStyle/>
                    <a:p>
                      <a:pPr algn="ctr" fontAlgn="ctr"/>
                      <a:r>
                        <a:rPr lang="en-US" sz="1100" u="none" strike="noStrike">
                          <a:effectLst/>
                          <a:latin typeface="Gill Sans MT" panose="020B0502020104020203" pitchFamily="34" charset="0"/>
                        </a:rPr>
                        <a:t>63%</a:t>
                      </a:r>
                      <a:endParaRPr lang="en-US" sz="1100" b="0" i="0" u="none" strike="noStrike">
                        <a:solidFill>
                          <a:srgbClr val="000000"/>
                        </a:solidFill>
                        <a:effectLst/>
                        <a:latin typeface="Gill Sans MT" panose="020B0502020104020203" pitchFamily="34" charset="0"/>
                      </a:endParaRPr>
                    </a:p>
                  </a:txBody>
                  <a:tcPr marL="7620" marR="7620" marT="7620" marB="0" anchor="ctr"/>
                </a:tc>
                <a:tc>
                  <a:txBody>
                    <a:bodyPr/>
                    <a:lstStyle/>
                    <a:p>
                      <a:pPr algn="ctr" fontAlgn="ctr"/>
                      <a:r>
                        <a:rPr lang="en-US" sz="1100" u="none" strike="noStrike" dirty="0">
                          <a:solidFill>
                            <a:srgbClr val="FF0000"/>
                          </a:solidFill>
                          <a:effectLst/>
                          <a:latin typeface="Gill Sans MT" panose="020B0502020104020203" pitchFamily="34" charset="0"/>
                        </a:rPr>
                        <a:t>-15%</a:t>
                      </a:r>
                      <a:endParaRPr lang="en-US" sz="1100" b="0" i="0" u="none" strike="noStrike" dirty="0">
                        <a:solidFill>
                          <a:srgbClr val="FF0000"/>
                        </a:solidFill>
                        <a:effectLst/>
                        <a:latin typeface="Gill Sans MT" panose="020B0502020104020203" pitchFamily="34" charset="0"/>
                      </a:endParaRPr>
                    </a:p>
                  </a:txBody>
                  <a:tcPr marL="7620" marR="7620" marT="7620" marB="0" anchor="ctr"/>
                </a:tc>
                <a:extLst>
                  <a:ext uri="{0D108BD9-81ED-4DB2-BD59-A6C34878D82A}">
                    <a16:rowId xmlns:a16="http://schemas.microsoft.com/office/drawing/2014/main" val="92648024"/>
                  </a:ext>
                </a:extLst>
              </a:tr>
              <a:tr h="400133">
                <a:tc>
                  <a:txBody>
                    <a:bodyPr/>
                    <a:lstStyle/>
                    <a:p>
                      <a:pPr algn="ctr" fontAlgn="ctr"/>
                      <a:r>
                        <a:rPr lang="en-US" sz="1100" u="none" strike="noStrike">
                          <a:effectLst/>
                          <a:latin typeface="Gill Sans MT" panose="020B0502020104020203" pitchFamily="34" charset="0"/>
                        </a:rPr>
                        <a:t>-</a:t>
                      </a:r>
                      <a:endParaRPr lang="en-US" sz="1100" b="0" i="0" u="none" strike="noStrike">
                        <a:solidFill>
                          <a:srgbClr val="000000"/>
                        </a:solidFill>
                        <a:effectLst/>
                        <a:latin typeface="Gill Sans MT" panose="020B0502020104020203" pitchFamily="34" charset="0"/>
                      </a:endParaRPr>
                    </a:p>
                  </a:txBody>
                  <a:tcPr marL="7620" marR="7620" marT="7620" marB="0" anchor="ctr"/>
                </a:tc>
                <a:tc>
                  <a:txBody>
                    <a:bodyPr/>
                    <a:lstStyle/>
                    <a:p>
                      <a:pPr algn="ctr" fontAlgn="ctr"/>
                      <a:r>
                        <a:rPr lang="en-US" sz="1100" u="none" strike="noStrike" dirty="0">
                          <a:solidFill>
                            <a:srgbClr val="FF0000"/>
                          </a:solidFill>
                          <a:effectLst/>
                          <a:latin typeface="Gill Sans MT" panose="020B0502020104020203" pitchFamily="34" charset="0"/>
                        </a:rPr>
                        <a:t>-</a:t>
                      </a:r>
                      <a:endParaRPr lang="en-US" sz="1100" b="0" i="0" u="none" strike="noStrike" dirty="0">
                        <a:solidFill>
                          <a:srgbClr val="FF0000"/>
                        </a:solidFill>
                        <a:effectLst/>
                        <a:latin typeface="Gill Sans MT" panose="020B0502020104020203" pitchFamily="34" charset="0"/>
                      </a:endParaRPr>
                    </a:p>
                  </a:txBody>
                  <a:tcPr marL="7620" marR="7620" marT="7620" marB="0" anchor="ctr"/>
                </a:tc>
                <a:extLst>
                  <a:ext uri="{0D108BD9-81ED-4DB2-BD59-A6C34878D82A}">
                    <a16:rowId xmlns:a16="http://schemas.microsoft.com/office/drawing/2014/main" val="3648595840"/>
                  </a:ext>
                </a:extLst>
              </a:tr>
              <a:tr h="400133">
                <a:tc>
                  <a:txBody>
                    <a:bodyPr/>
                    <a:lstStyle/>
                    <a:p>
                      <a:pPr algn="ctr" fontAlgn="ctr"/>
                      <a:r>
                        <a:rPr lang="en-US" sz="1100" u="none" strike="noStrike">
                          <a:effectLst/>
                          <a:latin typeface="Gill Sans MT" panose="020B0502020104020203" pitchFamily="34" charset="0"/>
                        </a:rPr>
                        <a:t>49%</a:t>
                      </a:r>
                      <a:endParaRPr lang="en-US" sz="1100" b="0" i="0" u="none" strike="noStrike">
                        <a:solidFill>
                          <a:srgbClr val="000000"/>
                        </a:solidFill>
                        <a:effectLst/>
                        <a:latin typeface="Gill Sans MT" panose="020B0502020104020203" pitchFamily="34" charset="0"/>
                      </a:endParaRPr>
                    </a:p>
                  </a:txBody>
                  <a:tcPr marL="7620" marR="7620" marT="7620" marB="0" anchor="ctr"/>
                </a:tc>
                <a:tc>
                  <a:txBody>
                    <a:bodyPr/>
                    <a:lstStyle/>
                    <a:p>
                      <a:pPr algn="ctr" fontAlgn="ctr"/>
                      <a:r>
                        <a:rPr lang="en-US" sz="1100" u="none" strike="noStrike" dirty="0">
                          <a:solidFill>
                            <a:srgbClr val="FF0000"/>
                          </a:solidFill>
                          <a:effectLst/>
                          <a:latin typeface="Gill Sans MT" panose="020B0502020104020203" pitchFamily="34" charset="0"/>
                        </a:rPr>
                        <a:t>-2%</a:t>
                      </a:r>
                      <a:endParaRPr lang="en-US" sz="1100" b="0" i="0" u="none" strike="noStrike" dirty="0">
                        <a:solidFill>
                          <a:srgbClr val="FF0000"/>
                        </a:solidFill>
                        <a:effectLst/>
                        <a:latin typeface="Gill Sans MT" panose="020B0502020104020203" pitchFamily="34" charset="0"/>
                      </a:endParaRPr>
                    </a:p>
                  </a:txBody>
                  <a:tcPr marL="7620" marR="7620" marT="7620" marB="0" anchor="ctr"/>
                </a:tc>
                <a:extLst>
                  <a:ext uri="{0D108BD9-81ED-4DB2-BD59-A6C34878D82A}">
                    <a16:rowId xmlns:a16="http://schemas.microsoft.com/office/drawing/2014/main" val="3292719356"/>
                  </a:ext>
                </a:extLst>
              </a:tr>
              <a:tr h="400133">
                <a:tc>
                  <a:txBody>
                    <a:bodyPr/>
                    <a:lstStyle/>
                    <a:p>
                      <a:pPr algn="ctr" fontAlgn="ctr"/>
                      <a:r>
                        <a:rPr lang="en-US" sz="1100" u="none" strike="noStrike">
                          <a:effectLst/>
                          <a:latin typeface="Gill Sans MT" panose="020B0502020104020203" pitchFamily="34" charset="0"/>
                        </a:rPr>
                        <a:t>48%</a:t>
                      </a:r>
                      <a:endParaRPr lang="en-US" sz="1100" b="0" i="0" u="none" strike="noStrike">
                        <a:solidFill>
                          <a:srgbClr val="000000"/>
                        </a:solidFill>
                        <a:effectLst/>
                        <a:latin typeface="Gill Sans MT" panose="020B0502020104020203" pitchFamily="34" charset="0"/>
                      </a:endParaRPr>
                    </a:p>
                  </a:txBody>
                  <a:tcPr marL="7620" marR="7620" marT="7620" marB="0" anchor="ctr"/>
                </a:tc>
                <a:tc>
                  <a:txBody>
                    <a:bodyPr/>
                    <a:lstStyle/>
                    <a:p>
                      <a:pPr algn="ctr" fontAlgn="ctr"/>
                      <a:r>
                        <a:rPr lang="en-US" sz="1100" u="none" strike="noStrike" dirty="0">
                          <a:solidFill>
                            <a:srgbClr val="FF0000"/>
                          </a:solidFill>
                          <a:effectLst/>
                          <a:latin typeface="Gill Sans MT" panose="020B0502020104020203" pitchFamily="34" charset="0"/>
                        </a:rPr>
                        <a:t>-8%</a:t>
                      </a:r>
                      <a:endParaRPr lang="en-US" sz="1100" b="0" i="0" u="none" strike="noStrike" dirty="0">
                        <a:solidFill>
                          <a:srgbClr val="FF0000"/>
                        </a:solidFill>
                        <a:effectLst/>
                        <a:latin typeface="Gill Sans MT" panose="020B0502020104020203" pitchFamily="34" charset="0"/>
                      </a:endParaRPr>
                    </a:p>
                  </a:txBody>
                  <a:tcPr marL="7620" marR="7620" marT="7620" marB="0" anchor="ctr"/>
                </a:tc>
                <a:extLst>
                  <a:ext uri="{0D108BD9-81ED-4DB2-BD59-A6C34878D82A}">
                    <a16:rowId xmlns:a16="http://schemas.microsoft.com/office/drawing/2014/main" val="3525912551"/>
                  </a:ext>
                </a:extLst>
              </a:tr>
            </a:tbl>
          </a:graphicData>
        </a:graphic>
      </p:graphicFrame>
    </p:spTree>
    <p:extLst>
      <p:ext uri="{BB962C8B-B14F-4D97-AF65-F5344CB8AC3E}">
        <p14:creationId xmlns:p14="http://schemas.microsoft.com/office/powerpoint/2010/main" val="344403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A7FA74-3CF0-BA5A-E8C9-B6C2E6265648}"/>
              </a:ext>
            </a:extLst>
          </p:cNvPr>
          <p:cNvPicPr>
            <a:picLocks noChangeAspect="1"/>
          </p:cNvPicPr>
          <p:nvPr/>
        </p:nvPicPr>
        <p:blipFill>
          <a:blip r:embed="rId2"/>
          <a:stretch>
            <a:fillRect/>
          </a:stretch>
        </p:blipFill>
        <p:spPr>
          <a:xfrm>
            <a:off x="384781" y="2406062"/>
            <a:ext cx="7762272" cy="4195288"/>
          </a:xfrm>
          <a:prstGeom prst="rect">
            <a:avLst/>
          </a:prstGeom>
        </p:spPr>
      </p:pic>
      <p:sp>
        <p:nvSpPr>
          <p:cNvPr id="8" name="TextBox 7">
            <a:extLst>
              <a:ext uri="{FF2B5EF4-FFF2-40B4-BE49-F238E27FC236}">
                <a16:creationId xmlns:a16="http://schemas.microsoft.com/office/drawing/2014/main" id="{A8B8575D-AD3C-AA78-F1C6-1ACAA807BFDB}"/>
              </a:ext>
            </a:extLst>
          </p:cNvPr>
          <p:cNvSpPr txBox="1"/>
          <p:nvPr/>
        </p:nvSpPr>
        <p:spPr>
          <a:xfrm>
            <a:off x="149629" y="202483"/>
            <a:ext cx="7617855"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Issue Importance: </a:t>
            </a:r>
            <a:r>
              <a:rPr lang="en-US" sz="3600" dirty="0">
                <a:latin typeface="GillSans-Light" panose="020B0400000000000000" pitchFamily="34" charset="0"/>
              </a:rPr>
              <a:t>Full Sample</a:t>
            </a:r>
          </a:p>
        </p:txBody>
      </p:sp>
      <p:pic>
        <p:nvPicPr>
          <p:cNvPr id="9" name="Picture 8">
            <a:extLst>
              <a:ext uri="{FF2B5EF4-FFF2-40B4-BE49-F238E27FC236}">
                <a16:creationId xmlns:a16="http://schemas.microsoft.com/office/drawing/2014/main" id="{C3447339-EB08-10CB-1A03-CDA6078BDE0D}"/>
              </a:ext>
            </a:extLst>
          </p:cNvPr>
          <p:cNvPicPr>
            <a:picLocks noChangeAspect="1"/>
          </p:cNvPicPr>
          <p:nvPr/>
        </p:nvPicPr>
        <p:blipFill>
          <a:blip r:embed="rId3"/>
          <a:stretch>
            <a:fillRect/>
          </a:stretch>
        </p:blipFill>
        <p:spPr>
          <a:xfrm>
            <a:off x="9664861" y="150858"/>
            <a:ext cx="2409152" cy="582064"/>
          </a:xfrm>
          <a:prstGeom prst="rect">
            <a:avLst/>
          </a:prstGeom>
        </p:spPr>
      </p:pic>
      <p:cxnSp>
        <p:nvCxnSpPr>
          <p:cNvPr id="10" name="Straight Connector 9">
            <a:extLst>
              <a:ext uri="{FF2B5EF4-FFF2-40B4-BE49-F238E27FC236}">
                <a16:creationId xmlns:a16="http://schemas.microsoft.com/office/drawing/2014/main" id="{62E801F9-9824-01B1-1CBB-CB168D79BBBA}"/>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632A51A-C959-FA75-7365-43E015159901}"/>
              </a:ext>
            </a:extLst>
          </p:cNvPr>
          <p:cNvSpPr txBox="1"/>
          <p:nvPr/>
        </p:nvSpPr>
        <p:spPr>
          <a:xfrm>
            <a:off x="195809" y="935163"/>
            <a:ext cx="11792991" cy="584775"/>
          </a:xfrm>
          <a:prstGeom prst="rect">
            <a:avLst/>
          </a:prstGeom>
          <a:solidFill>
            <a:schemeClr val="bg1">
              <a:lumMod val="85000"/>
            </a:schemeClr>
          </a:solidFill>
        </p:spPr>
        <p:txBody>
          <a:bodyPr wrap="square" rtlCol="0">
            <a:spAutoFit/>
          </a:bodyPr>
          <a:lstStyle/>
          <a:p>
            <a:r>
              <a:rPr lang="en-US" sz="1600" dirty="0">
                <a:latin typeface="Gill Sans MT" panose="020B0502020104020203" pitchFamily="34" charset="0"/>
              </a:rPr>
              <a:t>Cost of Living remained the most important issue among all voters.  Utility costs were ranked third most important issue.  Climate Change, Abortion Rights and Border Control were ranked the least important issues.   </a:t>
            </a:r>
          </a:p>
        </p:txBody>
      </p:sp>
      <p:sp>
        <p:nvSpPr>
          <p:cNvPr id="2" name="Rectangle 1">
            <a:extLst>
              <a:ext uri="{FF2B5EF4-FFF2-40B4-BE49-F238E27FC236}">
                <a16:creationId xmlns:a16="http://schemas.microsoft.com/office/drawing/2014/main" id="{B24E1313-0C3E-2127-7ED5-CC99F2EBCC72}"/>
              </a:ext>
            </a:extLst>
          </p:cNvPr>
          <p:cNvSpPr/>
          <p:nvPr/>
        </p:nvSpPr>
        <p:spPr>
          <a:xfrm>
            <a:off x="149629" y="1734938"/>
            <a:ext cx="11792990" cy="369332"/>
          </a:xfrm>
          <a:prstGeom prst="rect">
            <a:avLst/>
          </a:prstGeom>
        </p:spPr>
        <p:txBody>
          <a:bodyPr wrap="square">
            <a:spAutoFit/>
          </a:bodyPr>
          <a:lstStyle/>
          <a:p>
            <a:r>
              <a:rPr lang="en-US" i="1" dirty="0">
                <a:latin typeface="Chaparral Pro" panose="02060503040505020203" pitchFamily="18" charset="0"/>
              </a:rPr>
              <a:t>When thinking about the issues impacting Connecticut, please rank the following from MOST IMPORTANT to LEAST IMPORTANT: </a:t>
            </a:r>
          </a:p>
        </p:txBody>
      </p:sp>
      <p:graphicFrame>
        <p:nvGraphicFramePr>
          <p:cNvPr id="3" name="Table 2">
            <a:extLst>
              <a:ext uri="{FF2B5EF4-FFF2-40B4-BE49-F238E27FC236}">
                <a16:creationId xmlns:a16="http://schemas.microsoft.com/office/drawing/2014/main" id="{2F458D2D-2492-9334-6F7C-9ECB654A1F8D}"/>
              </a:ext>
            </a:extLst>
          </p:cNvPr>
          <p:cNvGraphicFramePr>
            <a:graphicFrameLocks noGrp="1"/>
          </p:cNvGraphicFramePr>
          <p:nvPr/>
        </p:nvGraphicFramePr>
        <p:xfrm>
          <a:off x="8857913" y="2193036"/>
          <a:ext cx="2794471" cy="4450080"/>
        </p:xfrm>
        <a:graphic>
          <a:graphicData uri="http://schemas.openxmlformats.org/drawingml/2006/table">
            <a:tbl>
              <a:tblPr firstRow="1" bandRow="1">
                <a:tableStyleId>{F5AB1C69-6EDB-4FF4-983F-18BD219EF322}</a:tableStyleId>
              </a:tblPr>
              <a:tblGrid>
                <a:gridCol w="818262">
                  <a:extLst>
                    <a:ext uri="{9D8B030D-6E8A-4147-A177-3AD203B41FA5}">
                      <a16:colId xmlns:a16="http://schemas.microsoft.com/office/drawing/2014/main" val="3691730116"/>
                    </a:ext>
                  </a:extLst>
                </a:gridCol>
                <a:gridCol w="1976209">
                  <a:extLst>
                    <a:ext uri="{9D8B030D-6E8A-4147-A177-3AD203B41FA5}">
                      <a16:colId xmlns:a16="http://schemas.microsoft.com/office/drawing/2014/main" val="3235189622"/>
                    </a:ext>
                  </a:extLst>
                </a:gridCol>
              </a:tblGrid>
              <a:tr h="370840">
                <a:tc>
                  <a:txBody>
                    <a:bodyPr/>
                    <a:lstStyle/>
                    <a:p>
                      <a:pPr algn="ctr"/>
                      <a:r>
                        <a:rPr lang="en-US" sz="1400" dirty="0">
                          <a:latin typeface="Gill Sans MT" panose="020B0502020104020203" pitchFamily="34" charset="0"/>
                        </a:rPr>
                        <a:t>RANK</a:t>
                      </a:r>
                    </a:p>
                  </a:txBody>
                  <a:tcPr anchor="ctr"/>
                </a:tc>
                <a:tc>
                  <a:txBody>
                    <a:bodyPr/>
                    <a:lstStyle/>
                    <a:p>
                      <a:pPr algn="ctr"/>
                      <a:r>
                        <a:rPr lang="en-US" sz="1400" dirty="0">
                          <a:ln>
                            <a:noFill/>
                          </a:ln>
                          <a:latin typeface="Gill Sans MT" panose="020B0502020104020203" pitchFamily="34" charset="0"/>
                        </a:rPr>
                        <a:t>March</a:t>
                      </a:r>
                      <a:r>
                        <a:rPr lang="en-US" sz="1400" dirty="0">
                          <a:latin typeface="Gill Sans MT" panose="020B0502020104020203" pitchFamily="34" charset="0"/>
                        </a:rPr>
                        <a:t> 2024</a:t>
                      </a:r>
                    </a:p>
                  </a:txBody>
                  <a:tcPr anchor="ctr"/>
                </a:tc>
                <a:extLst>
                  <a:ext uri="{0D108BD9-81ED-4DB2-BD59-A6C34878D82A}">
                    <a16:rowId xmlns:a16="http://schemas.microsoft.com/office/drawing/2014/main" val="905820091"/>
                  </a:ext>
                </a:extLst>
              </a:tr>
              <a:tr h="370840">
                <a:tc>
                  <a:txBody>
                    <a:bodyPr/>
                    <a:lstStyle/>
                    <a:p>
                      <a:pPr algn="ctr"/>
                      <a:r>
                        <a:rPr lang="en-US" sz="1400" dirty="0">
                          <a:latin typeface="Gill Sans MT" panose="020B0502020104020203" pitchFamily="34" charset="0"/>
                        </a:rPr>
                        <a:t>1</a:t>
                      </a:r>
                    </a:p>
                  </a:txBody>
                  <a:tcPr/>
                </a:tc>
                <a:tc>
                  <a:txBody>
                    <a:bodyPr/>
                    <a:lstStyle/>
                    <a:p>
                      <a:r>
                        <a:rPr lang="en-US" sz="1400" dirty="0">
                          <a:latin typeface="Gill Sans MT" panose="020B0502020104020203" pitchFamily="34" charset="0"/>
                        </a:rPr>
                        <a:t>Cost of Living</a:t>
                      </a:r>
                    </a:p>
                  </a:txBody>
                  <a:tcPr/>
                </a:tc>
                <a:extLst>
                  <a:ext uri="{0D108BD9-81ED-4DB2-BD59-A6C34878D82A}">
                    <a16:rowId xmlns:a16="http://schemas.microsoft.com/office/drawing/2014/main" val="3787256747"/>
                  </a:ext>
                </a:extLst>
              </a:tr>
              <a:tr h="370840">
                <a:tc>
                  <a:txBody>
                    <a:bodyPr/>
                    <a:lstStyle/>
                    <a:p>
                      <a:pPr algn="ctr"/>
                      <a:r>
                        <a:rPr lang="en-US" sz="1400" dirty="0">
                          <a:latin typeface="Gill Sans MT" panose="020B0502020104020203" pitchFamily="34" charset="0"/>
                        </a:rPr>
                        <a:t>2</a:t>
                      </a:r>
                    </a:p>
                  </a:txBody>
                  <a:tcPr/>
                </a:tc>
                <a:tc>
                  <a:txBody>
                    <a:bodyPr/>
                    <a:lstStyle/>
                    <a:p>
                      <a:r>
                        <a:rPr lang="en-US" sz="1400" dirty="0">
                          <a:latin typeface="Gill Sans MT" panose="020B0502020104020203" pitchFamily="34" charset="0"/>
                        </a:rPr>
                        <a:t>State and Property Taxes</a:t>
                      </a:r>
                    </a:p>
                  </a:txBody>
                  <a:tcPr/>
                </a:tc>
                <a:extLst>
                  <a:ext uri="{0D108BD9-81ED-4DB2-BD59-A6C34878D82A}">
                    <a16:rowId xmlns:a16="http://schemas.microsoft.com/office/drawing/2014/main" val="1055813679"/>
                  </a:ext>
                </a:extLst>
              </a:tr>
              <a:tr h="370840">
                <a:tc>
                  <a:txBody>
                    <a:bodyPr/>
                    <a:lstStyle/>
                    <a:p>
                      <a:pPr algn="ctr"/>
                      <a:r>
                        <a:rPr lang="en-US" sz="1400" dirty="0">
                          <a:latin typeface="Gill Sans MT" panose="020B0502020104020203" pitchFamily="34" charset="0"/>
                        </a:rPr>
                        <a:t>3</a:t>
                      </a:r>
                    </a:p>
                  </a:txBody>
                  <a:tcPr/>
                </a:tc>
                <a:tc>
                  <a:txBody>
                    <a:bodyPr/>
                    <a:lstStyle/>
                    <a:p>
                      <a:r>
                        <a:rPr lang="en-US" sz="1400" dirty="0">
                          <a:latin typeface="Gill Sans MT" panose="020B0502020104020203" pitchFamily="34" charset="0"/>
                        </a:rPr>
                        <a:t>Health Insurance Costs</a:t>
                      </a:r>
                    </a:p>
                  </a:txBody>
                  <a:tcPr/>
                </a:tc>
                <a:extLst>
                  <a:ext uri="{0D108BD9-81ED-4DB2-BD59-A6C34878D82A}">
                    <a16:rowId xmlns:a16="http://schemas.microsoft.com/office/drawing/2014/main" val="1379480637"/>
                  </a:ext>
                </a:extLst>
              </a:tr>
              <a:tr h="370840">
                <a:tc>
                  <a:txBody>
                    <a:bodyPr/>
                    <a:lstStyle/>
                    <a:p>
                      <a:pPr algn="ctr"/>
                      <a:r>
                        <a:rPr lang="en-US" sz="1400" dirty="0">
                          <a:latin typeface="Gill Sans MT" panose="020B0502020104020203" pitchFamily="34" charset="0"/>
                        </a:rPr>
                        <a:t>4</a:t>
                      </a:r>
                    </a:p>
                  </a:txBody>
                  <a:tcPr/>
                </a:tc>
                <a:tc>
                  <a:txBody>
                    <a:bodyPr/>
                    <a:lstStyle/>
                    <a:p>
                      <a:r>
                        <a:rPr lang="en-US" sz="1400" dirty="0">
                          <a:latin typeface="Gill Sans MT" panose="020B0502020104020203" pitchFamily="34" charset="0"/>
                        </a:rPr>
                        <a:t>Crime/Public Safety</a:t>
                      </a:r>
                    </a:p>
                  </a:txBody>
                  <a:tcPr/>
                </a:tc>
                <a:extLst>
                  <a:ext uri="{0D108BD9-81ED-4DB2-BD59-A6C34878D82A}">
                    <a16:rowId xmlns:a16="http://schemas.microsoft.com/office/drawing/2014/main" val="1777081502"/>
                  </a:ext>
                </a:extLst>
              </a:tr>
              <a:tr h="370840">
                <a:tc>
                  <a:txBody>
                    <a:bodyPr/>
                    <a:lstStyle/>
                    <a:p>
                      <a:pPr algn="ctr"/>
                      <a:r>
                        <a:rPr lang="en-US" sz="1400" dirty="0">
                          <a:latin typeface="Gill Sans MT" panose="020B0502020104020203" pitchFamily="34" charset="0"/>
                        </a:rPr>
                        <a:t>5</a:t>
                      </a:r>
                    </a:p>
                  </a:txBody>
                  <a:tcPr/>
                </a:tc>
                <a:tc>
                  <a:txBody>
                    <a:bodyPr/>
                    <a:lstStyle/>
                    <a:p>
                      <a:r>
                        <a:rPr lang="en-US" sz="1400" dirty="0">
                          <a:latin typeface="Gill Sans MT" panose="020B0502020104020203" pitchFamily="34" charset="0"/>
                        </a:rPr>
                        <a:t>Job Market</a:t>
                      </a:r>
                    </a:p>
                  </a:txBody>
                  <a:tcPr/>
                </a:tc>
                <a:extLst>
                  <a:ext uri="{0D108BD9-81ED-4DB2-BD59-A6C34878D82A}">
                    <a16:rowId xmlns:a16="http://schemas.microsoft.com/office/drawing/2014/main" val="1914866943"/>
                  </a:ext>
                </a:extLst>
              </a:tr>
              <a:tr h="370840">
                <a:tc>
                  <a:txBody>
                    <a:bodyPr/>
                    <a:lstStyle/>
                    <a:p>
                      <a:pPr algn="ctr"/>
                      <a:r>
                        <a:rPr lang="en-US" sz="1400" dirty="0">
                          <a:latin typeface="Gill Sans MT" panose="020B0502020104020203" pitchFamily="34" charset="0"/>
                        </a:rPr>
                        <a:t>6</a:t>
                      </a:r>
                    </a:p>
                  </a:txBody>
                  <a:tcPr/>
                </a:tc>
                <a:tc>
                  <a:txBody>
                    <a:bodyPr/>
                    <a:lstStyle/>
                    <a:p>
                      <a:r>
                        <a:rPr lang="en-US" sz="1400" dirty="0">
                          <a:latin typeface="Gill Sans MT" panose="020B0502020104020203" pitchFamily="34" charset="0"/>
                        </a:rPr>
                        <a:t>Quality of Education</a:t>
                      </a:r>
                    </a:p>
                  </a:txBody>
                  <a:tcPr/>
                </a:tc>
                <a:extLst>
                  <a:ext uri="{0D108BD9-81ED-4DB2-BD59-A6C34878D82A}">
                    <a16:rowId xmlns:a16="http://schemas.microsoft.com/office/drawing/2014/main" val="3383446332"/>
                  </a:ext>
                </a:extLst>
              </a:tr>
              <a:tr h="370840">
                <a:tc>
                  <a:txBody>
                    <a:bodyPr/>
                    <a:lstStyle/>
                    <a:p>
                      <a:pPr algn="ctr"/>
                      <a:r>
                        <a:rPr lang="en-US" sz="1400" dirty="0">
                          <a:latin typeface="Gill Sans MT" panose="020B0502020104020203" pitchFamily="34" charset="0"/>
                        </a:rPr>
                        <a:t>7</a:t>
                      </a:r>
                    </a:p>
                  </a:txBody>
                  <a:tcPr/>
                </a:tc>
                <a:tc>
                  <a:txBody>
                    <a:bodyPr/>
                    <a:lstStyle/>
                    <a:p>
                      <a:r>
                        <a:rPr lang="en-US" sz="1400" dirty="0">
                          <a:latin typeface="Gill Sans MT" panose="020B0502020104020203" pitchFamily="34" charset="0"/>
                        </a:rPr>
                        <a:t>Gun Control</a:t>
                      </a:r>
                    </a:p>
                  </a:txBody>
                  <a:tcPr/>
                </a:tc>
                <a:extLst>
                  <a:ext uri="{0D108BD9-81ED-4DB2-BD59-A6C34878D82A}">
                    <a16:rowId xmlns:a16="http://schemas.microsoft.com/office/drawing/2014/main" val="64031672"/>
                  </a:ext>
                </a:extLst>
              </a:tr>
              <a:tr h="370840">
                <a:tc>
                  <a:txBody>
                    <a:bodyPr/>
                    <a:lstStyle/>
                    <a:p>
                      <a:pPr algn="ctr"/>
                      <a:r>
                        <a:rPr lang="en-US" sz="1400" dirty="0">
                          <a:latin typeface="Gill Sans MT" panose="020B0502020104020203" pitchFamily="34" charset="0"/>
                        </a:rPr>
                        <a:t>8</a:t>
                      </a:r>
                    </a:p>
                  </a:txBody>
                  <a:tcPr/>
                </a:tc>
                <a:tc>
                  <a:txBody>
                    <a:bodyPr/>
                    <a:lstStyle/>
                    <a:p>
                      <a:r>
                        <a:rPr lang="en-US" sz="1400" dirty="0">
                          <a:latin typeface="Gill Sans MT" panose="020B0502020104020203" pitchFamily="34" charset="0"/>
                        </a:rPr>
                        <a:t>Corruption in Gov’t</a:t>
                      </a:r>
                    </a:p>
                  </a:txBody>
                  <a:tcPr/>
                </a:tc>
                <a:extLst>
                  <a:ext uri="{0D108BD9-81ED-4DB2-BD59-A6C34878D82A}">
                    <a16:rowId xmlns:a16="http://schemas.microsoft.com/office/drawing/2014/main" val="2174825275"/>
                  </a:ext>
                </a:extLst>
              </a:tr>
              <a:tr h="370840">
                <a:tc>
                  <a:txBody>
                    <a:bodyPr/>
                    <a:lstStyle/>
                    <a:p>
                      <a:pPr algn="ctr"/>
                      <a:r>
                        <a:rPr lang="en-US" sz="1400" dirty="0">
                          <a:latin typeface="Gill Sans MT" panose="020B0502020104020203" pitchFamily="34" charset="0"/>
                        </a:rPr>
                        <a:t>9</a:t>
                      </a:r>
                    </a:p>
                  </a:txBody>
                  <a:tcPr/>
                </a:tc>
                <a:tc>
                  <a:txBody>
                    <a:bodyPr/>
                    <a:lstStyle/>
                    <a:p>
                      <a:r>
                        <a:rPr lang="en-US" sz="1400" dirty="0">
                          <a:latin typeface="Gill Sans MT" panose="020B0502020104020203" pitchFamily="34" charset="0"/>
                        </a:rPr>
                        <a:t>Climate Change</a:t>
                      </a:r>
                    </a:p>
                  </a:txBody>
                  <a:tcPr/>
                </a:tc>
                <a:extLst>
                  <a:ext uri="{0D108BD9-81ED-4DB2-BD59-A6C34878D82A}">
                    <a16:rowId xmlns:a16="http://schemas.microsoft.com/office/drawing/2014/main" val="2238853431"/>
                  </a:ext>
                </a:extLst>
              </a:tr>
              <a:tr h="370840">
                <a:tc>
                  <a:txBody>
                    <a:bodyPr/>
                    <a:lstStyle/>
                    <a:p>
                      <a:pPr algn="ctr"/>
                      <a:r>
                        <a:rPr lang="en-US" sz="1400" dirty="0">
                          <a:latin typeface="Gill Sans MT" panose="020B0502020104020203" pitchFamily="34" charset="0"/>
                        </a:rPr>
                        <a:t>10</a:t>
                      </a:r>
                    </a:p>
                  </a:txBody>
                  <a:tcPr/>
                </a:tc>
                <a:tc>
                  <a:txBody>
                    <a:bodyPr/>
                    <a:lstStyle/>
                    <a:p>
                      <a:r>
                        <a:rPr lang="en-US" sz="1400" dirty="0">
                          <a:latin typeface="Gill Sans MT" panose="020B0502020104020203" pitchFamily="34" charset="0"/>
                        </a:rPr>
                        <a:t>Abortion Rights</a:t>
                      </a:r>
                    </a:p>
                  </a:txBody>
                  <a:tcPr/>
                </a:tc>
                <a:extLst>
                  <a:ext uri="{0D108BD9-81ED-4DB2-BD59-A6C34878D82A}">
                    <a16:rowId xmlns:a16="http://schemas.microsoft.com/office/drawing/2014/main" val="565405438"/>
                  </a:ext>
                </a:extLst>
              </a:tr>
              <a:tr h="370840">
                <a:tc>
                  <a:txBody>
                    <a:bodyPr/>
                    <a:lstStyle/>
                    <a:p>
                      <a:pPr algn="ctr"/>
                      <a:r>
                        <a:rPr lang="en-US" sz="1400" dirty="0">
                          <a:latin typeface="Gill Sans MT" panose="020B0502020104020203" pitchFamily="34" charset="0"/>
                        </a:rPr>
                        <a:t>11</a:t>
                      </a:r>
                    </a:p>
                  </a:txBody>
                  <a:tcPr/>
                </a:tc>
                <a:tc>
                  <a:txBody>
                    <a:bodyPr/>
                    <a:lstStyle/>
                    <a:p>
                      <a:r>
                        <a:rPr lang="en-US" sz="1400" dirty="0">
                          <a:latin typeface="Gill Sans MT" panose="020B0502020104020203" pitchFamily="34" charset="0"/>
                        </a:rPr>
                        <a:t>Border Control</a:t>
                      </a:r>
                    </a:p>
                  </a:txBody>
                  <a:tcPr/>
                </a:tc>
                <a:extLst>
                  <a:ext uri="{0D108BD9-81ED-4DB2-BD59-A6C34878D82A}">
                    <a16:rowId xmlns:a16="http://schemas.microsoft.com/office/drawing/2014/main" val="3364044613"/>
                  </a:ext>
                </a:extLst>
              </a:tr>
            </a:tbl>
          </a:graphicData>
        </a:graphic>
      </p:graphicFrame>
      <p:sp>
        <p:nvSpPr>
          <p:cNvPr id="4" name="Rectangle 3">
            <a:extLst>
              <a:ext uri="{FF2B5EF4-FFF2-40B4-BE49-F238E27FC236}">
                <a16:creationId xmlns:a16="http://schemas.microsoft.com/office/drawing/2014/main" id="{20614A89-1AAB-E59B-A713-D2C3FF29A4E6}"/>
              </a:ext>
            </a:extLst>
          </p:cNvPr>
          <p:cNvSpPr/>
          <p:nvPr/>
        </p:nvSpPr>
        <p:spPr>
          <a:xfrm>
            <a:off x="8857912" y="3700321"/>
            <a:ext cx="2794471" cy="7177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5DCF97F-2A16-D970-C67A-66AEC60619CE}"/>
              </a:ext>
            </a:extLst>
          </p:cNvPr>
          <p:cNvSpPr/>
          <p:nvPr/>
        </p:nvSpPr>
        <p:spPr>
          <a:xfrm>
            <a:off x="8857911" y="4812840"/>
            <a:ext cx="2794471" cy="7177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Curved Right 5">
            <a:extLst>
              <a:ext uri="{FF2B5EF4-FFF2-40B4-BE49-F238E27FC236}">
                <a16:creationId xmlns:a16="http://schemas.microsoft.com/office/drawing/2014/main" id="{37C49D1E-764C-DFFF-5131-AEB86D3E4827}"/>
              </a:ext>
            </a:extLst>
          </p:cNvPr>
          <p:cNvSpPr/>
          <p:nvPr/>
        </p:nvSpPr>
        <p:spPr>
          <a:xfrm>
            <a:off x="8437880" y="3802622"/>
            <a:ext cx="317090" cy="474406"/>
          </a:xfrm>
          <a:prstGeom prst="curved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Right 11">
            <a:extLst>
              <a:ext uri="{FF2B5EF4-FFF2-40B4-BE49-F238E27FC236}">
                <a16:creationId xmlns:a16="http://schemas.microsoft.com/office/drawing/2014/main" id="{0ABD1DB8-3715-2DA8-93FC-F6E2086EAC56}"/>
              </a:ext>
            </a:extLst>
          </p:cNvPr>
          <p:cNvSpPr/>
          <p:nvPr/>
        </p:nvSpPr>
        <p:spPr>
          <a:xfrm rot="10800000">
            <a:off x="11755327" y="3802622"/>
            <a:ext cx="317090" cy="474406"/>
          </a:xfrm>
          <a:prstGeom prst="curved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Right 12">
            <a:extLst>
              <a:ext uri="{FF2B5EF4-FFF2-40B4-BE49-F238E27FC236}">
                <a16:creationId xmlns:a16="http://schemas.microsoft.com/office/drawing/2014/main" id="{819D9AEF-C117-EBDC-C615-72ED9777072E}"/>
              </a:ext>
            </a:extLst>
          </p:cNvPr>
          <p:cNvSpPr/>
          <p:nvPr/>
        </p:nvSpPr>
        <p:spPr>
          <a:xfrm>
            <a:off x="8437880" y="4876360"/>
            <a:ext cx="317090" cy="474406"/>
          </a:xfrm>
          <a:prstGeom prst="curved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Right 13">
            <a:extLst>
              <a:ext uri="{FF2B5EF4-FFF2-40B4-BE49-F238E27FC236}">
                <a16:creationId xmlns:a16="http://schemas.microsoft.com/office/drawing/2014/main" id="{F43D2D08-FDC4-33F3-E1D7-B7C991A15439}"/>
              </a:ext>
            </a:extLst>
          </p:cNvPr>
          <p:cNvSpPr/>
          <p:nvPr/>
        </p:nvSpPr>
        <p:spPr>
          <a:xfrm rot="10800000">
            <a:off x="11755327" y="4876360"/>
            <a:ext cx="317090" cy="474406"/>
          </a:xfrm>
          <a:prstGeom prst="curved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71435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9A4E53-4928-4D74-BCA2-A527DB8DD53D}"/>
              </a:ext>
            </a:extLst>
          </p:cNvPr>
          <p:cNvSpPr txBox="1"/>
          <p:nvPr/>
        </p:nvSpPr>
        <p:spPr>
          <a:xfrm>
            <a:off x="149629" y="202483"/>
            <a:ext cx="7419571"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Issue Importance:  </a:t>
            </a:r>
            <a:r>
              <a:rPr lang="en-US" sz="3600" dirty="0">
                <a:latin typeface="GillSans-Light" panose="020B0400000000000000" pitchFamily="34" charset="0"/>
              </a:rPr>
              <a:t>Compared</a:t>
            </a:r>
            <a:endParaRPr lang="en-US" sz="3600" dirty="0">
              <a:solidFill>
                <a:srgbClr val="C00000"/>
              </a:solidFill>
              <a:latin typeface="Gill Sans MT" panose="020B0502020104020203" pitchFamily="34" charset="0"/>
            </a:endParaRPr>
          </a:p>
        </p:txBody>
      </p:sp>
      <p:sp>
        <p:nvSpPr>
          <p:cNvPr id="9" name="Rectangle 8">
            <a:extLst>
              <a:ext uri="{FF2B5EF4-FFF2-40B4-BE49-F238E27FC236}">
                <a16:creationId xmlns:a16="http://schemas.microsoft.com/office/drawing/2014/main" id="{7F31F28C-E056-45BE-9218-AC42C2127D3E}"/>
              </a:ext>
            </a:extLst>
          </p:cNvPr>
          <p:cNvSpPr/>
          <p:nvPr/>
        </p:nvSpPr>
        <p:spPr>
          <a:xfrm>
            <a:off x="195809" y="2010144"/>
            <a:ext cx="11792990" cy="369332"/>
          </a:xfrm>
          <a:prstGeom prst="rect">
            <a:avLst/>
          </a:prstGeom>
        </p:spPr>
        <p:txBody>
          <a:bodyPr wrap="square">
            <a:spAutoFit/>
          </a:bodyPr>
          <a:lstStyle/>
          <a:p>
            <a:r>
              <a:rPr lang="en-US" i="1" dirty="0">
                <a:latin typeface="Chaparral Pro" panose="02060503040505020203" pitchFamily="18" charset="0"/>
              </a:rPr>
              <a:t>When thinking about the issues impacting Connecticut, please rank the following from MOST IMPORTANT to LEAST IMPORTANT: </a:t>
            </a:r>
          </a:p>
        </p:txBody>
      </p:sp>
      <p:pic>
        <p:nvPicPr>
          <p:cNvPr id="20" name="Picture 19">
            <a:extLst>
              <a:ext uri="{FF2B5EF4-FFF2-40B4-BE49-F238E27FC236}">
                <a16:creationId xmlns:a16="http://schemas.microsoft.com/office/drawing/2014/main" id="{2E8455FC-A47C-4352-BDB3-1EF8EA37B2CD}"/>
              </a:ext>
            </a:extLst>
          </p:cNvPr>
          <p:cNvPicPr>
            <a:picLocks noChangeAspect="1"/>
          </p:cNvPicPr>
          <p:nvPr/>
        </p:nvPicPr>
        <p:blipFill>
          <a:blip r:embed="rId3"/>
          <a:stretch>
            <a:fillRect/>
          </a:stretch>
        </p:blipFill>
        <p:spPr>
          <a:xfrm>
            <a:off x="9664861" y="150858"/>
            <a:ext cx="2409152" cy="582064"/>
          </a:xfrm>
          <a:prstGeom prst="rect">
            <a:avLst/>
          </a:prstGeom>
        </p:spPr>
      </p:pic>
      <p:cxnSp>
        <p:nvCxnSpPr>
          <p:cNvPr id="21" name="Straight Connector 20">
            <a:extLst>
              <a:ext uri="{FF2B5EF4-FFF2-40B4-BE49-F238E27FC236}">
                <a16:creationId xmlns:a16="http://schemas.microsoft.com/office/drawing/2014/main" id="{77C97CBF-BB38-40BD-B86A-AACEE160E1C4}"/>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3EE8E64-3DB2-4EE4-BEF7-F516383F6503}"/>
              </a:ext>
            </a:extLst>
          </p:cNvPr>
          <p:cNvSpPr txBox="1"/>
          <p:nvPr/>
        </p:nvSpPr>
        <p:spPr>
          <a:xfrm>
            <a:off x="195809" y="935163"/>
            <a:ext cx="11792991" cy="584775"/>
          </a:xfrm>
          <a:prstGeom prst="rect">
            <a:avLst/>
          </a:prstGeom>
          <a:solidFill>
            <a:schemeClr val="bg1">
              <a:lumMod val="85000"/>
            </a:schemeClr>
          </a:solidFill>
        </p:spPr>
        <p:txBody>
          <a:bodyPr wrap="square" rtlCol="0">
            <a:spAutoFit/>
          </a:bodyPr>
          <a:lstStyle/>
          <a:p>
            <a:r>
              <a:rPr lang="en-US" sz="1600" dirty="0">
                <a:latin typeface="Gill Sans MT" panose="020B0502020104020203" pitchFamily="34" charset="0"/>
              </a:rPr>
              <a:t>Cost of Living remains the most important issued for all voter segments. </a:t>
            </a:r>
            <a:r>
              <a:rPr lang="en-US" sz="1600" b="1" dirty="0">
                <a:latin typeface="Gill Sans MT" panose="020B0502020104020203" pitchFamily="34" charset="0"/>
              </a:rPr>
              <a:t>There is almost universal agreement of the top five most important issues and they al deal with the cost of living. </a:t>
            </a:r>
            <a:r>
              <a:rPr lang="en-US" sz="1600" dirty="0">
                <a:latin typeface="Gill Sans MT" panose="020B0502020104020203" pitchFamily="34" charset="0"/>
              </a:rPr>
              <a:t> Only Republicans listed Public Safety in the top five issues.  </a:t>
            </a:r>
            <a:r>
              <a:rPr lang="en-US" sz="1600" b="1" dirty="0">
                <a:latin typeface="Gill Sans MT" panose="020B0502020104020203" pitchFamily="34" charset="0"/>
              </a:rPr>
              <a:t> </a:t>
            </a:r>
            <a:endParaRPr lang="en-US" sz="1600" dirty="0">
              <a:latin typeface="Gill Sans MT" panose="020B0502020104020203" pitchFamily="34" charset="0"/>
            </a:endParaRPr>
          </a:p>
        </p:txBody>
      </p:sp>
      <p:graphicFrame>
        <p:nvGraphicFramePr>
          <p:cNvPr id="8" name="Table 43">
            <a:extLst>
              <a:ext uri="{FF2B5EF4-FFF2-40B4-BE49-F238E27FC236}">
                <a16:creationId xmlns:a16="http://schemas.microsoft.com/office/drawing/2014/main" id="{5641E71E-5D16-49BC-842F-E648E3225D8C}"/>
              </a:ext>
            </a:extLst>
          </p:cNvPr>
          <p:cNvGraphicFramePr>
            <a:graphicFrameLocks noGrp="1"/>
          </p:cNvGraphicFramePr>
          <p:nvPr>
            <p:extLst>
              <p:ext uri="{D42A27DB-BD31-4B8C-83A1-F6EECF244321}">
                <p14:modId xmlns:p14="http://schemas.microsoft.com/office/powerpoint/2010/main" val="3257811686"/>
              </p:ext>
            </p:extLst>
          </p:nvPr>
        </p:nvGraphicFramePr>
        <p:xfrm>
          <a:off x="509199" y="2490466"/>
          <a:ext cx="11166209" cy="3754893"/>
        </p:xfrm>
        <a:graphic>
          <a:graphicData uri="http://schemas.openxmlformats.org/drawingml/2006/table">
            <a:tbl>
              <a:tblPr firstRow="1" bandRow="1">
                <a:tableStyleId>{5C22544A-7EE6-4342-B048-85BDC9FD1C3A}</a:tableStyleId>
              </a:tblPr>
              <a:tblGrid>
                <a:gridCol w="714269">
                  <a:extLst>
                    <a:ext uri="{9D8B030D-6E8A-4147-A177-3AD203B41FA5}">
                      <a16:colId xmlns:a16="http://schemas.microsoft.com/office/drawing/2014/main" val="277667358"/>
                    </a:ext>
                  </a:extLst>
                </a:gridCol>
                <a:gridCol w="1741990">
                  <a:extLst>
                    <a:ext uri="{9D8B030D-6E8A-4147-A177-3AD203B41FA5}">
                      <a16:colId xmlns:a16="http://schemas.microsoft.com/office/drawing/2014/main" val="3544560029"/>
                    </a:ext>
                  </a:extLst>
                </a:gridCol>
                <a:gridCol w="1741990">
                  <a:extLst>
                    <a:ext uri="{9D8B030D-6E8A-4147-A177-3AD203B41FA5}">
                      <a16:colId xmlns:a16="http://schemas.microsoft.com/office/drawing/2014/main" val="3449450330"/>
                    </a:ext>
                  </a:extLst>
                </a:gridCol>
                <a:gridCol w="1741990">
                  <a:extLst>
                    <a:ext uri="{9D8B030D-6E8A-4147-A177-3AD203B41FA5}">
                      <a16:colId xmlns:a16="http://schemas.microsoft.com/office/drawing/2014/main" val="4047281416"/>
                    </a:ext>
                  </a:extLst>
                </a:gridCol>
                <a:gridCol w="1741990">
                  <a:extLst>
                    <a:ext uri="{9D8B030D-6E8A-4147-A177-3AD203B41FA5}">
                      <a16:colId xmlns:a16="http://schemas.microsoft.com/office/drawing/2014/main" val="830433474"/>
                    </a:ext>
                  </a:extLst>
                </a:gridCol>
                <a:gridCol w="1741990">
                  <a:extLst>
                    <a:ext uri="{9D8B030D-6E8A-4147-A177-3AD203B41FA5}">
                      <a16:colId xmlns:a16="http://schemas.microsoft.com/office/drawing/2014/main" val="2109370743"/>
                    </a:ext>
                  </a:extLst>
                </a:gridCol>
                <a:gridCol w="1741990">
                  <a:extLst>
                    <a:ext uri="{9D8B030D-6E8A-4147-A177-3AD203B41FA5}">
                      <a16:colId xmlns:a16="http://schemas.microsoft.com/office/drawing/2014/main" val="2169641073"/>
                    </a:ext>
                  </a:extLst>
                </a:gridCol>
              </a:tblGrid>
              <a:tr h="540593">
                <a:tc>
                  <a:txBody>
                    <a:bodyPr/>
                    <a:lstStyle/>
                    <a:p>
                      <a:pPr algn="ctr"/>
                      <a:r>
                        <a:rPr lang="en-US" sz="2400" b="0" dirty="0">
                          <a:solidFill>
                            <a:schemeClr val="tx1"/>
                          </a:solidFill>
                          <a:latin typeface="Gill Sans MT Condensed" panose="020B0506020104020203" pitchFamily="34" charset="0"/>
                        </a:rPr>
                        <a:t>RANK</a:t>
                      </a: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FF7C80"/>
                          </a:solidFill>
                          <a:latin typeface="Gill Sans MT Condensed" panose="020B0506020104020203" pitchFamily="34" charset="0"/>
                        </a:rPr>
                        <a:t>FEMALE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B0F0"/>
                          </a:solidFill>
                          <a:latin typeface="Gill Sans MT Condensed" panose="020B0506020104020203" pitchFamily="34" charset="0"/>
                        </a:rPr>
                        <a:t>MALE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n-US" sz="2400" b="0" dirty="0">
                          <a:solidFill>
                            <a:srgbClr val="C00000"/>
                          </a:solidFill>
                          <a:latin typeface="Gill Sans MT Condensed" panose="020B0506020104020203" pitchFamily="34" charset="0"/>
                        </a:rPr>
                        <a:t>REPUBLICAN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rgbClr val="2E75B6"/>
                          </a:solidFill>
                          <a:latin typeface="Gill Sans MT Condensed" panose="020B0506020104020203" pitchFamily="34" charset="0"/>
                        </a:rPr>
                        <a:t>DEMOCRAT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400" b="0" dirty="0">
                          <a:solidFill>
                            <a:srgbClr val="7030A0"/>
                          </a:solidFill>
                          <a:latin typeface="Gill Sans MT Condensed" panose="020B0506020104020203" pitchFamily="34" charset="0"/>
                        </a:rPr>
                        <a:t>UNAFFILIATED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rgbClr val="00B050"/>
                          </a:solidFill>
                          <a:latin typeface="Gill Sans MT Condensed" panose="020B0506020104020203" pitchFamily="34" charset="0"/>
                        </a:rPr>
                        <a:t>SWING</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881776491"/>
                  </a:ext>
                </a:extLst>
              </a:tr>
              <a:tr h="642860">
                <a:tc>
                  <a:txBody>
                    <a:bodyPr/>
                    <a:lstStyle/>
                    <a:p>
                      <a:pPr algn="ctr"/>
                      <a:r>
                        <a:rPr lang="en-US" sz="1600" dirty="0">
                          <a:latin typeface="Gill Sans MT" panose="020B0502020104020203" pitchFamily="34" charset="0"/>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600" b="1" dirty="0">
                          <a:latin typeface="Gill Sans MT" panose="020B0502020104020203" pitchFamily="34" charset="0"/>
                        </a:rPr>
                        <a:t>Cost of Living</a:t>
                      </a:r>
                    </a:p>
                    <a:p>
                      <a:pPr algn="ctr"/>
                      <a:r>
                        <a:rPr lang="en-US" sz="1600" b="1" dirty="0">
                          <a:latin typeface="Gill Sans MT" panose="020B0502020104020203"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latin typeface="Gill Sans MT" panose="020B0502020104020203" pitchFamily="34" charset="0"/>
                        </a:rPr>
                        <a:t>Cost of Living</a:t>
                      </a:r>
                    </a:p>
                    <a:p>
                      <a:pPr algn="ctr"/>
                      <a:r>
                        <a:rPr lang="en-US" sz="1600" b="1" dirty="0">
                          <a:latin typeface="Gill Sans MT" panose="020B0502020104020203"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n-US" sz="1600" b="1" dirty="0">
                          <a:latin typeface="Gill Sans MT" panose="020B0502020104020203" pitchFamily="34" charset="0"/>
                        </a:rPr>
                        <a:t>Cost of Living</a:t>
                      </a:r>
                    </a:p>
                    <a:p>
                      <a:pPr algn="ctr"/>
                      <a:r>
                        <a:rPr lang="en-US" sz="1600" b="1" dirty="0">
                          <a:latin typeface="Gill Sans MT" panose="020B0502020104020203" pitchFamily="34" charset="0"/>
                        </a:rPr>
                        <a:t>(38%)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latin typeface="Gill Sans MT" panose="020B0502020104020203" pitchFamily="34" charset="0"/>
                        </a:rPr>
                        <a:t>Cost of Living</a:t>
                      </a:r>
                    </a:p>
                    <a:p>
                      <a:pPr algn="ctr"/>
                      <a:r>
                        <a:rPr lang="en-US" sz="1600" b="1" dirty="0">
                          <a:latin typeface="Gill Sans MT" panose="020B0502020104020203"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600" b="1" dirty="0">
                          <a:latin typeface="Gill Sans MT" panose="020B0502020104020203" pitchFamily="34" charset="0"/>
                        </a:rPr>
                        <a:t>Cost of Living</a:t>
                      </a:r>
                    </a:p>
                    <a:p>
                      <a:pPr algn="ctr"/>
                      <a:r>
                        <a:rPr lang="en-US" sz="1600" b="1" dirty="0">
                          <a:latin typeface="Gill Sans MT" panose="020B0502020104020203"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latin typeface="Gill Sans MT" panose="020B0502020104020203" pitchFamily="34" charset="0"/>
                        </a:rPr>
                        <a:t>Cost of Living</a:t>
                      </a:r>
                    </a:p>
                    <a:p>
                      <a:pPr algn="ctr"/>
                      <a:r>
                        <a:rPr lang="en-US" sz="1600" b="1" dirty="0">
                          <a:latin typeface="Gill Sans MT" panose="020B0502020104020203" pitchFamily="34" charset="0"/>
                        </a:rPr>
                        <a:t>(45%)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457693138"/>
                  </a:ext>
                </a:extLst>
              </a:tr>
              <a:tr h="642860">
                <a:tc>
                  <a:txBody>
                    <a:bodyPr/>
                    <a:lstStyle/>
                    <a:p>
                      <a:pPr algn="ctr"/>
                      <a:r>
                        <a:rPr lang="en-US" sz="1600" dirty="0">
                          <a:latin typeface="Gill Sans MT" panose="020B0502020104020203" pitchFamily="34" charset="0"/>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Gill Sans MT" panose="020B0502020104020203" pitchFamily="34" charset="0"/>
                        </a:rPr>
                        <a:t>Utility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Gill Sans MT" panose="020B0502020104020203" pitchFamily="34" charset="0"/>
                        </a:rPr>
                        <a:t>State and Property Taxes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n-US" sz="1600" b="0" dirty="0">
                          <a:latin typeface="Gill Sans MT" panose="020B0502020104020203" pitchFamily="34" charset="0"/>
                        </a:rPr>
                        <a:t>State and Property Taxes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latin typeface="Gill Sans MT" panose="020B0502020104020203" pitchFamily="34" charset="0"/>
                        </a:rPr>
                        <a:t>State and Property Taxes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600" b="0" dirty="0">
                          <a:latin typeface="Gill Sans MT" panose="020B0502020104020203" pitchFamily="34" charset="0"/>
                        </a:rPr>
                        <a:t>State and Property Taxes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a:latin typeface="Gill Sans MT" panose="020B0502020104020203" pitchFamily="34" charset="0"/>
                        </a:rPr>
                        <a:t>State and Property Taxes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53141198"/>
                  </a:ext>
                </a:extLst>
              </a:tr>
              <a:tr h="642860">
                <a:tc>
                  <a:txBody>
                    <a:bodyPr/>
                    <a:lstStyle/>
                    <a:p>
                      <a:pPr algn="ctr"/>
                      <a:r>
                        <a:rPr lang="en-US" sz="1600" dirty="0">
                          <a:latin typeface="Gill Sans MT" panose="020B0502020104020203" pitchFamily="34" charset="0"/>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Gill Sans MT" panose="020B0502020104020203" pitchFamily="34" charset="0"/>
                        </a:rPr>
                        <a:t>State and Property Taxes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Gill Sans MT" panose="020B0502020104020203" pitchFamily="34" charset="0"/>
                        </a:rPr>
                        <a:t>Utility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Gill Sans MT" panose="020B0502020104020203" pitchFamily="34" charset="0"/>
                        </a:rPr>
                        <a:t>Utility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Gill Sans MT" panose="020B0502020104020203" pitchFamily="34" charset="0"/>
                        </a:rPr>
                        <a:t>Utility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Gill Sans MT" panose="020B0502020104020203" pitchFamily="34" charset="0"/>
                        </a:rPr>
                        <a:t>Utility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Gill Sans MT" panose="020B0502020104020203" pitchFamily="34" charset="0"/>
                        </a:rPr>
                        <a:t>Utility Costs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135393740"/>
                  </a:ext>
                </a:extLst>
              </a:tr>
              <a:tr h="642860">
                <a:tc>
                  <a:txBody>
                    <a:bodyPr/>
                    <a:lstStyle/>
                    <a:p>
                      <a:pPr algn="ctr"/>
                      <a:r>
                        <a:rPr lang="en-US" sz="1600" dirty="0">
                          <a:latin typeface="Gill Sans MT" panose="020B0502020104020203" pitchFamily="34" charset="0"/>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Gill Sans MT" panose="020B0502020104020203" pitchFamily="34" charset="0"/>
                        </a:rPr>
                        <a:t>Health Insurance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Gill Sans MT" panose="020B0502020104020203" pitchFamily="34" charset="0"/>
                        </a:rPr>
                        <a:t>Health Insurance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n-US" sz="1600" dirty="0">
                          <a:latin typeface="Gill Sans MT" panose="020B0502020104020203" pitchFamily="34" charset="0"/>
                        </a:rPr>
                        <a:t>Health Insurance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Gill Sans MT" panose="020B0502020104020203" pitchFamily="34" charset="0"/>
                        </a:rPr>
                        <a:t>Health Insurance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600" dirty="0">
                          <a:latin typeface="Gill Sans MT" panose="020B0502020104020203" pitchFamily="34" charset="0"/>
                        </a:rPr>
                        <a:t>Health Insurance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Gill Sans MT" panose="020B0502020104020203" pitchFamily="34" charset="0"/>
                        </a:rPr>
                        <a:t>Health Insurance Costs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126468547"/>
                  </a:ext>
                </a:extLst>
              </a:tr>
              <a:tr h="642860">
                <a:tc>
                  <a:txBody>
                    <a:bodyPr/>
                    <a:lstStyle/>
                    <a:p>
                      <a:pPr algn="ctr"/>
                      <a:r>
                        <a:rPr lang="en-US" sz="1600" dirty="0">
                          <a:latin typeface="Gill Sans MT" panose="020B0502020104020203" pitchFamily="34" charset="0"/>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600" dirty="0">
                          <a:solidFill>
                            <a:schemeClr val="tx1"/>
                          </a:solidFill>
                          <a:latin typeface="Gill Sans MT" panose="020B0502020104020203" pitchFamily="34" charset="0"/>
                        </a:rPr>
                        <a:t>Job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Gill Sans MT" panose="020B0502020104020203" pitchFamily="34" charset="0"/>
                        </a:rPr>
                        <a:t>Job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en-US" sz="1600" dirty="0">
                          <a:solidFill>
                            <a:srgbClr val="FF0000"/>
                          </a:solidFill>
                          <a:latin typeface="Gill Sans MT" panose="020B0502020104020203" pitchFamily="34" charset="0"/>
                        </a:rPr>
                        <a:t>Public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Job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Job Market</a:t>
                      </a:r>
                      <a:endPar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Job Market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427167760"/>
                  </a:ext>
                </a:extLst>
              </a:tr>
            </a:tbl>
          </a:graphicData>
        </a:graphic>
      </p:graphicFrame>
      <p:sp>
        <p:nvSpPr>
          <p:cNvPr id="4" name="Slide Number Placeholder 3">
            <a:extLst>
              <a:ext uri="{FF2B5EF4-FFF2-40B4-BE49-F238E27FC236}">
                <a16:creationId xmlns:a16="http://schemas.microsoft.com/office/drawing/2014/main" id="{6CA05B15-4F77-496C-B4D5-120DE04D9500}"/>
              </a:ext>
            </a:extLst>
          </p:cNvPr>
          <p:cNvSpPr>
            <a:spLocks noGrp="1"/>
          </p:cNvSpPr>
          <p:nvPr>
            <p:ph type="sldNum" sz="quarter" idx="12"/>
          </p:nvPr>
        </p:nvSpPr>
        <p:spPr/>
        <p:txBody>
          <a:bodyPr/>
          <a:lstStyle/>
          <a:p>
            <a:fld id="{CDA47D8F-C09C-4BE5-969D-B2E1C902DD1B}" type="slidenum">
              <a:rPr lang="en-US" smtClean="0"/>
              <a:t>23</a:t>
            </a:fld>
            <a:endParaRPr lang="en-US"/>
          </a:p>
        </p:txBody>
      </p:sp>
    </p:spTree>
    <p:extLst>
      <p:ext uri="{BB962C8B-B14F-4D97-AF65-F5344CB8AC3E}">
        <p14:creationId xmlns:p14="http://schemas.microsoft.com/office/powerpoint/2010/main" val="1060096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4630C5-D3B6-4738-81C7-7AD33E0B1512}"/>
              </a:ext>
            </a:extLst>
          </p:cNvPr>
          <p:cNvSpPr/>
          <p:nvPr/>
        </p:nvSpPr>
        <p:spPr>
          <a:xfrm>
            <a:off x="195809" y="2534764"/>
            <a:ext cx="11792990" cy="369332"/>
          </a:xfrm>
          <a:prstGeom prst="rect">
            <a:avLst/>
          </a:prstGeom>
          <a:noFill/>
        </p:spPr>
        <p:txBody>
          <a:bodyPr wrap="square">
            <a:spAutoFit/>
          </a:bodyPr>
          <a:lstStyle/>
          <a:p>
            <a:r>
              <a:rPr lang="en-US" i="1" dirty="0">
                <a:latin typeface="Chaparral Pro" panose="02060503040505020203" pitchFamily="18" charset="0"/>
              </a:rPr>
              <a:t>Which political party do you trust on the following issues?:</a:t>
            </a:r>
          </a:p>
        </p:txBody>
      </p:sp>
      <p:pic>
        <p:nvPicPr>
          <p:cNvPr id="17" name="Picture 16">
            <a:extLst>
              <a:ext uri="{FF2B5EF4-FFF2-40B4-BE49-F238E27FC236}">
                <a16:creationId xmlns:a16="http://schemas.microsoft.com/office/drawing/2014/main" id="{5DF6DB36-B18F-4203-A591-63AD01EBFF24}"/>
              </a:ext>
            </a:extLst>
          </p:cNvPr>
          <p:cNvPicPr>
            <a:picLocks noChangeAspect="1"/>
          </p:cNvPicPr>
          <p:nvPr/>
        </p:nvPicPr>
        <p:blipFill>
          <a:blip r:embed="rId3"/>
          <a:stretch>
            <a:fillRect/>
          </a:stretch>
        </p:blipFill>
        <p:spPr>
          <a:xfrm>
            <a:off x="9664861" y="150858"/>
            <a:ext cx="2409152" cy="582064"/>
          </a:xfrm>
          <a:prstGeom prst="rect">
            <a:avLst/>
          </a:prstGeom>
        </p:spPr>
      </p:pic>
      <p:sp>
        <p:nvSpPr>
          <p:cNvPr id="18" name="TextBox 17">
            <a:extLst>
              <a:ext uri="{FF2B5EF4-FFF2-40B4-BE49-F238E27FC236}">
                <a16:creationId xmlns:a16="http://schemas.microsoft.com/office/drawing/2014/main" id="{2DDFE33E-083A-47AE-9A17-CD0FFDC89536}"/>
              </a:ext>
            </a:extLst>
          </p:cNvPr>
          <p:cNvSpPr txBox="1"/>
          <p:nvPr/>
        </p:nvSpPr>
        <p:spPr>
          <a:xfrm>
            <a:off x="149629" y="202483"/>
            <a:ext cx="9441411"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Party Trust on Issues: </a:t>
            </a:r>
            <a:r>
              <a:rPr lang="en-US" sz="3600" dirty="0">
                <a:latin typeface="GillSans-Light" panose="020B0400000000000000" pitchFamily="34" charset="0"/>
              </a:rPr>
              <a:t>Full Sample</a:t>
            </a:r>
          </a:p>
        </p:txBody>
      </p:sp>
      <p:cxnSp>
        <p:nvCxnSpPr>
          <p:cNvPr id="19" name="Straight Connector 18">
            <a:extLst>
              <a:ext uri="{FF2B5EF4-FFF2-40B4-BE49-F238E27FC236}">
                <a16:creationId xmlns:a16="http://schemas.microsoft.com/office/drawing/2014/main" id="{421D8A8D-D926-4CED-AB8E-8C16C7BD5325}"/>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00E31A9-9166-4DDC-9DC2-93A6CFF5CDF9}"/>
              </a:ext>
            </a:extLst>
          </p:cNvPr>
          <p:cNvSpPr txBox="1"/>
          <p:nvPr/>
        </p:nvSpPr>
        <p:spPr>
          <a:xfrm>
            <a:off x="195809" y="935163"/>
            <a:ext cx="11792991" cy="1154162"/>
          </a:xfrm>
          <a:prstGeom prst="rect">
            <a:avLst/>
          </a:prstGeom>
          <a:solidFill>
            <a:schemeClr val="bg1">
              <a:lumMod val="85000"/>
            </a:schemeClr>
          </a:solidFill>
        </p:spPr>
        <p:txBody>
          <a:bodyPr wrap="square" rtlCol="0">
            <a:spAutoFit/>
          </a:bodyPr>
          <a:lstStyle/>
          <a:p>
            <a:pPr marL="285750" indent="-285750">
              <a:spcAft>
                <a:spcPts val="600"/>
              </a:spcAft>
              <a:buFont typeface="Wingdings" panose="05000000000000000000" pitchFamily="2" charset="2"/>
              <a:buChar char="Ø"/>
            </a:pPr>
            <a:r>
              <a:rPr lang="en-US" sz="1600" dirty="0">
                <a:latin typeface="Gill Sans MT" panose="020B0502020104020203" pitchFamily="34" charset="0"/>
              </a:rPr>
              <a:t>Unaffiliated voters trust Republicans over Democrats on the following issues: Border Control (63%), Economy and Inflation (62%), Crime and Public Safety (60%), and Israel-Hamas War (53%).</a:t>
            </a:r>
          </a:p>
          <a:p>
            <a:pPr marL="285750" indent="-285750">
              <a:spcAft>
                <a:spcPts val="600"/>
              </a:spcAft>
              <a:buFont typeface="Wingdings" panose="05000000000000000000" pitchFamily="2" charset="2"/>
              <a:buChar char="Ø"/>
            </a:pPr>
            <a:r>
              <a:rPr lang="en-US" sz="1600" dirty="0">
                <a:latin typeface="Gill Sans MT" panose="020B0502020104020203" pitchFamily="34" charset="0"/>
              </a:rPr>
              <a:t>Swing voters trust Republicans over Democrats on the following issues: Border Control (71%), Economy and Inflation (70%), Crime and Public Safety (68%), and Israel-Hamas War (61%), Corruption in Government (55%), Ukraine-Russia Conflict (53%).</a:t>
            </a:r>
          </a:p>
        </p:txBody>
      </p:sp>
      <p:graphicFrame>
        <p:nvGraphicFramePr>
          <p:cNvPr id="3" name="Chart 2">
            <a:extLst>
              <a:ext uri="{FF2B5EF4-FFF2-40B4-BE49-F238E27FC236}">
                <a16:creationId xmlns:a16="http://schemas.microsoft.com/office/drawing/2014/main" id="{98102B07-27C7-47C7-83EF-26B413321120}"/>
              </a:ext>
            </a:extLst>
          </p:cNvPr>
          <p:cNvGraphicFramePr>
            <a:graphicFrameLocks/>
          </p:cNvGraphicFramePr>
          <p:nvPr>
            <p:extLst>
              <p:ext uri="{D42A27DB-BD31-4B8C-83A1-F6EECF244321}">
                <p14:modId xmlns:p14="http://schemas.microsoft.com/office/powerpoint/2010/main" val="2541448744"/>
              </p:ext>
            </p:extLst>
          </p:nvPr>
        </p:nvGraphicFramePr>
        <p:xfrm>
          <a:off x="865424" y="2789500"/>
          <a:ext cx="10142100" cy="40685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2FF4EC60-A86D-4413-B01E-5D3E3E799D20}"/>
              </a:ext>
            </a:extLst>
          </p:cNvPr>
          <p:cNvSpPr txBox="1"/>
          <p:nvPr/>
        </p:nvSpPr>
        <p:spPr>
          <a:xfrm>
            <a:off x="9984474" y="3068323"/>
            <a:ext cx="841647" cy="338554"/>
          </a:xfrm>
          <a:prstGeom prst="rect">
            <a:avLst/>
          </a:prstGeom>
          <a:noFill/>
        </p:spPr>
        <p:txBody>
          <a:bodyPr wrap="square" rtlCol="0">
            <a:spAutoFit/>
          </a:bodyPr>
          <a:lstStyle/>
          <a:p>
            <a:pPr algn="ctr"/>
            <a:r>
              <a:rPr lang="en-US" sz="1600" b="1" dirty="0">
                <a:solidFill>
                  <a:srgbClr val="C00000"/>
                </a:solidFill>
                <a:latin typeface="Gill Sans MT" panose="020B0502020104020203" pitchFamily="34" charset="0"/>
              </a:rPr>
              <a:t>R+8</a:t>
            </a:r>
          </a:p>
        </p:txBody>
      </p:sp>
      <p:sp>
        <p:nvSpPr>
          <p:cNvPr id="11" name="TextBox 10">
            <a:extLst>
              <a:ext uri="{FF2B5EF4-FFF2-40B4-BE49-F238E27FC236}">
                <a16:creationId xmlns:a16="http://schemas.microsoft.com/office/drawing/2014/main" id="{BFA4517A-5581-4D1C-B269-76615F2498AD}"/>
              </a:ext>
            </a:extLst>
          </p:cNvPr>
          <p:cNvSpPr txBox="1"/>
          <p:nvPr/>
        </p:nvSpPr>
        <p:spPr>
          <a:xfrm>
            <a:off x="9984474" y="3430594"/>
            <a:ext cx="841647" cy="338554"/>
          </a:xfrm>
          <a:prstGeom prst="rect">
            <a:avLst/>
          </a:prstGeom>
          <a:noFill/>
        </p:spPr>
        <p:txBody>
          <a:bodyPr wrap="square" rtlCol="0">
            <a:spAutoFit/>
          </a:bodyPr>
          <a:lstStyle/>
          <a:p>
            <a:pPr algn="ctr"/>
            <a:r>
              <a:rPr lang="en-US" sz="1600" b="1" dirty="0">
                <a:solidFill>
                  <a:srgbClr val="2E75B6"/>
                </a:solidFill>
                <a:latin typeface="Gill Sans MT" panose="020B0502020104020203" pitchFamily="34" charset="0"/>
              </a:rPr>
              <a:t>D+6</a:t>
            </a:r>
          </a:p>
        </p:txBody>
      </p:sp>
      <p:sp>
        <p:nvSpPr>
          <p:cNvPr id="12" name="TextBox 11">
            <a:extLst>
              <a:ext uri="{FF2B5EF4-FFF2-40B4-BE49-F238E27FC236}">
                <a16:creationId xmlns:a16="http://schemas.microsoft.com/office/drawing/2014/main" id="{7EE97BC5-BB41-458D-B4CF-BAD5E71055B2}"/>
              </a:ext>
            </a:extLst>
          </p:cNvPr>
          <p:cNvSpPr txBox="1"/>
          <p:nvPr/>
        </p:nvSpPr>
        <p:spPr>
          <a:xfrm>
            <a:off x="9984474" y="3792865"/>
            <a:ext cx="841647" cy="338554"/>
          </a:xfrm>
          <a:prstGeom prst="rect">
            <a:avLst/>
          </a:prstGeom>
          <a:noFill/>
        </p:spPr>
        <p:txBody>
          <a:bodyPr wrap="square" rtlCol="0">
            <a:spAutoFit/>
          </a:bodyPr>
          <a:lstStyle/>
          <a:p>
            <a:pPr algn="ctr"/>
            <a:r>
              <a:rPr lang="en-US" sz="1600" b="1" dirty="0">
                <a:solidFill>
                  <a:srgbClr val="2E75B6"/>
                </a:solidFill>
                <a:latin typeface="Gill Sans MT" panose="020B0502020104020203" pitchFamily="34" charset="0"/>
              </a:rPr>
              <a:t>D+8</a:t>
            </a:r>
          </a:p>
        </p:txBody>
      </p:sp>
      <p:sp>
        <p:nvSpPr>
          <p:cNvPr id="13" name="TextBox 12">
            <a:extLst>
              <a:ext uri="{FF2B5EF4-FFF2-40B4-BE49-F238E27FC236}">
                <a16:creationId xmlns:a16="http://schemas.microsoft.com/office/drawing/2014/main" id="{D2DB1FE7-B462-43F3-B106-E39F1F8CAD51}"/>
              </a:ext>
            </a:extLst>
          </p:cNvPr>
          <p:cNvSpPr txBox="1"/>
          <p:nvPr/>
        </p:nvSpPr>
        <p:spPr>
          <a:xfrm>
            <a:off x="9984474" y="4155136"/>
            <a:ext cx="841647" cy="338554"/>
          </a:xfrm>
          <a:prstGeom prst="rect">
            <a:avLst/>
          </a:prstGeom>
          <a:noFill/>
        </p:spPr>
        <p:txBody>
          <a:bodyPr wrap="square" rtlCol="0">
            <a:spAutoFit/>
          </a:bodyPr>
          <a:lstStyle/>
          <a:p>
            <a:pPr algn="ctr"/>
            <a:r>
              <a:rPr lang="en-US" sz="1600" b="1" dirty="0">
                <a:solidFill>
                  <a:srgbClr val="2E75B6"/>
                </a:solidFill>
                <a:latin typeface="Gill Sans MT" panose="020B0502020104020203" pitchFamily="34" charset="0"/>
              </a:rPr>
              <a:t>D+10</a:t>
            </a:r>
          </a:p>
        </p:txBody>
      </p:sp>
      <p:sp>
        <p:nvSpPr>
          <p:cNvPr id="14" name="TextBox 13">
            <a:extLst>
              <a:ext uri="{FF2B5EF4-FFF2-40B4-BE49-F238E27FC236}">
                <a16:creationId xmlns:a16="http://schemas.microsoft.com/office/drawing/2014/main" id="{A8FA9405-D058-46B4-B72C-2D14ABDB0A0A}"/>
              </a:ext>
            </a:extLst>
          </p:cNvPr>
          <p:cNvSpPr txBox="1"/>
          <p:nvPr/>
        </p:nvSpPr>
        <p:spPr>
          <a:xfrm>
            <a:off x="9984474" y="4517407"/>
            <a:ext cx="841647" cy="338554"/>
          </a:xfrm>
          <a:prstGeom prst="rect">
            <a:avLst/>
          </a:prstGeom>
          <a:noFill/>
        </p:spPr>
        <p:txBody>
          <a:bodyPr wrap="square" rtlCol="0">
            <a:spAutoFit/>
          </a:bodyPr>
          <a:lstStyle/>
          <a:p>
            <a:pPr algn="ctr"/>
            <a:r>
              <a:rPr lang="en-US" sz="1600" b="1" dirty="0">
                <a:solidFill>
                  <a:srgbClr val="2E75B6"/>
                </a:solidFill>
                <a:latin typeface="Gill Sans MT" panose="020B0502020104020203" pitchFamily="34" charset="0"/>
              </a:rPr>
              <a:t>D+12</a:t>
            </a:r>
          </a:p>
        </p:txBody>
      </p:sp>
      <p:sp>
        <p:nvSpPr>
          <p:cNvPr id="15" name="TextBox 14">
            <a:extLst>
              <a:ext uri="{FF2B5EF4-FFF2-40B4-BE49-F238E27FC236}">
                <a16:creationId xmlns:a16="http://schemas.microsoft.com/office/drawing/2014/main" id="{9D1F1774-36CE-4A32-910C-6977A3262171}"/>
              </a:ext>
            </a:extLst>
          </p:cNvPr>
          <p:cNvSpPr txBox="1"/>
          <p:nvPr/>
        </p:nvSpPr>
        <p:spPr>
          <a:xfrm>
            <a:off x="9984474" y="4879678"/>
            <a:ext cx="841647" cy="338554"/>
          </a:xfrm>
          <a:prstGeom prst="rect">
            <a:avLst/>
          </a:prstGeom>
          <a:noFill/>
        </p:spPr>
        <p:txBody>
          <a:bodyPr wrap="square" rtlCol="0">
            <a:spAutoFit/>
          </a:bodyPr>
          <a:lstStyle/>
          <a:p>
            <a:pPr algn="ctr"/>
            <a:r>
              <a:rPr lang="en-US" sz="1600" b="1" dirty="0">
                <a:solidFill>
                  <a:srgbClr val="2E75B6"/>
                </a:solidFill>
                <a:latin typeface="Gill Sans MT" panose="020B0502020104020203" pitchFamily="34" charset="0"/>
              </a:rPr>
              <a:t>D+18</a:t>
            </a:r>
          </a:p>
        </p:txBody>
      </p:sp>
      <p:sp>
        <p:nvSpPr>
          <p:cNvPr id="16" name="TextBox 15">
            <a:extLst>
              <a:ext uri="{FF2B5EF4-FFF2-40B4-BE49-F238E27FC236}">
                <a16:creationId xmlns:a16="http://schemas.microsoft.com/office/drawing/2014/main" id="{E3E4BC71-7FC8-422A-B617-3E7FABDD2D04}"/>
              </a:ext>
            </a:extLst>
          </p:cNvPr>
          <p:cNvSpPr txBox="1"/>
          <p:nvPr/>
        </p:nvSpPr>
        <p:spPr>
          <a:xfrm>
            <a:off x="9984474" y="5241949"/>
            <a:ext cx="841647" cy="338554"/>
          </a:xfrm>
          <a:prstGeom prst="rect">
            <a:avLst/>
          </a:prstGeom>
          <a:noFill/>
        </p:spPr>
        <p:txBody>
          <a:bodyPr wrap="square" rtlCol="0">
            <a:spAutoFit/>
          </a:bodyPr>
          <a:lstStyle/>
          <a:p>
            <a:pPr algn="ctr"/>
            <a:r>
              <a:rPr lang="en-US" sz="1600" b="1" dirty="0">
                <a:solidFill>
                  <a:srgbClr val="2E75B6"/>
                </a:solidFill>
                <a:latin typeface="Gill Sans MT" panose="020B0502020104020203" pitchFamily="34" charset="0"/>
              </a:rPr>
              <a:t>D+20</a:t>
            </a:r>
          </a:p>
        </p:txBody>
      </p:sp>
      <p:sp>
        <p:nvSpPr>
          <p:cNvPr id="20" name="TextBox 19">
            <a:extLst>
              <a:ext uri="{FF2B5EF4-FFF2-40B4-BE49-F238E27FC236}">
                <a16:creationId xmlns:a16="http://schemas.microsoft.com/office/drawing/2014/main" id="{C5F0A52E-A393-4DD1-89DF-8C05F3D52CA0}"/>
              </a:ext>
            </a:extLst>
          </p:cNvPr>
          <p:cNvSpPr txBox="1"/>
          <p:nvPr/>
        </p:nvSpPr>
        <p:spPr>
          <a:xfrm>
            <a:off x="9984474" y="5604220"/>
            <a:ext cx="841647" cy="338554"/>
          </a:xfrm>
          <a:prstGeom prst="rect">
            <a:avLst/>
          </a:prstGeom>
          <a:noFill/>
        </p:spPr>
        <p:txBody>
          <a:bodyPr wrap="square" rtlCol="0">
            <a:spAutoFit/>
          </a:bodyPr>
          <a:lstStyle/>
          <a:p>
            <a:pPr algn="ctr"/>
            <a:r>
              <a:rPr lang="en-US" sz="1600" b="1" dirty="0">
                <a:solidFill>
                  <a:srgbClr val="2E75B6"/>
                </a:solidFill>
                <a:latin typeface="Gill Sans MT" panose="020B0502020104020203" pitchFamily="34" charset="0"/>
              </a:rPr>
              <a:t>D+26</a:t>
            </a:r>
          </a:p>
        </p:txBody>
      </p:sp>
      <p:sp>
        <p:nvSpPr>
          <p:cNvPr id="7" name="Slide Number Placeholder 6">
            <a:extLst>
              <a:ext uri="{FF2B5EF4-FFF2-40B4-BE49-F238E27FC236}">
                <a16:creationId xmlns:a16="http://schemas.microsoft.com/office/drawing/2014/main" id="{F96A7C68-6DEA-4D20-B40A-B6F3C89A2B5E}"/>
              </a:ext>
            </a:extLst>
          </p:cNvPr>
          <p:cNvSpPr>
            <a:spLocks noGrp="1"/>
          </p:cNvSpPr>
          <p:nvPr>
            <p:ph type="sldNum" sz="quarter" idx="12"/>
          </p:nvPr>
        </p:nvSpPr>
        <p:spPr>
          <a:xfrm>
            <a:off x="9376993" y="6543051"/>
            <a:ext cx="2743200" cy="365125"/>
          </a:xfrm>
        </p:spPr>
        <p:txBody>
          <a:bodyPr/>
          <a:lstStyle/>
          <a:p>
            <a:fld id="{CDA47D8F-C09C-4BE5-969D-B2E1C902DD1B}" type="slidenum">
              <a:rPr lang="en-US" smtClean="0"/>
              <a:t>24</a:t>
            </a:fld>
            <a:endParaRPr lang="en-US" dirty="0"/>
          </a:p>
        </p:txBody>
      </p:sp>
      <p:sp>
        <p:nvSpPr>
          <p:cNvPr id="5" name="TextBox 4">
            <a:extLst>
              <a:ext uri="{FF2B5EF4-FFF2-40B4-BE49-F238E27FC236}">
                <a16:creationId xmlns:a16="http://schemas.microsoft.com/office/drawing/2014/main" id="{A5EACF44-BDB1-A4EB-83CB-40120D3A99BA}"/>
              </a:ext>
            </a:extLst>
          </p:cNvPr>
          <p:cNvSpPr txBox="1"/>
          <p:nvPr/>
        </p:nvSpPr>
        <p:spPr>
          <a:xfrm>
            <a:off x="9984474" y="5966495"/>
            <a:ext cx="841647" cy="338554"/>
          </a:xfrm>
          <a:prstGeom prst="rect">
            <a:avLst/>
          </a:prstGeom>
          <a:noFill/>
        </p:spPr>
        <p:txBody>
          <a:bodyPr wrap="square" rtlCol="0">
            <a:spAutoFit/>
          </a:bodyPr>
          <a:lstStyle/>
          <a:p>
            <a:pPr algn="ctr"/>
            <a:r>
              <a:rPr lang="en-US" sz="1600" b="1" dirty="0">
                <a:solidFill>
                  <a:srgbClr val="2E75B6"/>
                </a:solidFill>
                <a:latin typeface="Gill Sans MT" panose="020B0502020104020203" pitchFamily="34" charset="0"/>
              </a:rPr>
              <a:t>D+30</a:t>
            </a:r>
          </a:p>
        </p:txBody>
      </p:sp>
    </p:spTree>
    <p:extLst>
      <p:ext uri="{BB962C8B-B14F-4D97-AF65-F5344CB8AC3E}">
        <p14:creationId xmlns:p14="http://schemas.microsoft.com/office/powerpoint/2010/main" val="432026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0877C48-F991-474A-B623-3791D8F432ED}"/>
              </a:ext>
            </a:extLst>
          </p:cNvPr>
          <p:cNvGraphicFramePr>
            <a:graphicFrameLocks noGrp="1"/>
          </p:cNvGraphicFramePr>
          <p:nvPr>
            <p:extLst>
              <p:ext uri="{D42A27DB-BD31-4B8C-83A1-F6EECF244321}">
                <p14:modId xmlns:p14="http://schemas.microsoft.com/office/powerpoint/2010/main" val="3391106703"/>
              </p:ext>
            </p:extLst>
          </p:nvPr>
        </p:nvGraphicFramePr>
        <p:xfrm>
          <a:off x="243841" y="2592729"/>
          <a:ext cx="11704318" cy="3339083"/>
        </p:xfrm>
        <a:graphic>
          <a:graphicData uri="http://schemas.openxmlformats.org/drawingml/2006/table">
            <a:tbl>
              <a:tblPr>
                <a:tableStyleId>{5C22544A-7EE6-4342-B048-85BDC9FD1C3A}</a:tableStyleId>
              </a:tblPr>
              <a:tblGrid>
                <a:gridCol w="3941411">
                  <a:extLst>
                    <a:ext uri="{9D8B030D-6E8A-4147-A177-3AD203B41FA5}">
                      <a16:colId xmlns:a16="http://schemas.microsoft.com/office/drawing/2014/main" val="3576052852"/>
                    </a:ext>
                  </a:extLst>
                </a:gridCol>
                <a:gridCol w="1171759">
                  <a:extLst>
                    <a:ext uri="{9D8B030D-6E8A-4147-A177-3AD203B41FA5}">
                      <a16:colId xmlns:a16="http://schemas.microsoft.com/office/drawing/2014/main" val="2921201953"/>
                    </a:ext>
                  </a:extLst>
                </a:gridCol>
                <a:gridCol w="1171759">
                  <a:extLst>
                    <a:ext uri="{9D8B030D-6E8A-4147-A177-3AD203B41FA5}">
                      <a16:colId xmlns:a16="http://schemas.microsoft.com/office/drawing/2014/main" val="3705649478"/>
                    </a:ext>
                  </a:extLst>
                </a:gridCol>
                <a:gridCol w="1171759">
                  <a:extLst>
                    <a:ext uri="{9D8B030D-6E8A-4147-A177-3AD203B41FA5}">
                      <a16:colId xmlns:a16="http://schemas.microsoft.com/office/drawing/2014/main" val="877852295"/>
                    </a:ext>
                  </a:extLst>
                </a:gridCol>
                <a:gridCol w="732353">
                  <a:extLst>
                    <a:ext uri="{9D8B030D-6E8A-4147-A177-3AD203B41FA5}">
                      <a16:colId xmlns:a16="http://schemas.microsoft.com/office/drawing/2014/main" val="837916074"/>
                    </a:ext>
                  </a:extLst>
                </a:gridCol>
                <a:gridCol w="1171759">
                  <a:extLst>
                    <a:ext uri="{9D8B030D-6E8A-4147-A177-3AD203B41FA5}">
                      <a16:colId xmlns:a16="http://schemas.microsoft.com/office/drawing/2014/main" val="828946440"/>
                    </a:ext>
                  </a:extLst>
                </a:gridCol>
                <a:gridCol w="1171759">
                  <a:extLst>
                    <a:ext uri="{9D8B030D-6E8A-4147-A177-3AD203B41FA5}">
                      <a16:colId xmlns:a16="http://schemas.microsoft.com/office/drawing/2014/main" val="2762342900"/>
                    </a:ext>
                  </a:extLst>
                </a:gridCol>
                <a:gridCol w="1171759">
                  <a:extLst>
                    <a:ext uri="{9D8B030D-6E8A-4147-A177-3AD203B41FA5}">
                      <a16:colId xmlns:a16="http://schemas.microsoft.com/office/drawing/2014/main" val="210152926"/>
                    </a:ext>
                  </a:extLst>
                </a:gridCol>
              </a:tblGrid>
              <a:tr h="303553">
                <a:tc>
                  <a:txBody>
                    <a:bodyPr/>
                    <a:lstStyle/>
                    <a:p>
                      <a:pPr algn="l" fontAlgn="b"/>
                      <a:endParaRPr lang="en-US" sz="1800" b="0" i="0" u="none" strike="noStrike" dirty="0">
                        <a:solidFill>
                          <a:srgbClr val="000000"/>
                        </a:solidFill>
                        <a:effectLst/>
                        <a:latin typeface="Gill Sans MT" panose="020B05020201040202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fontAlgn="b"/>
                      <a:r>
                        <a:rPr lang="en-US" sz="1800" b="1" u="none" strike="noStrike" dirty="0">
                          <a:solidFill>
                            <a:srgbClr val="7030A0"/>
                          </a:solidFill>
                          <a:effectLst/>
                          <a:latin typeface="Gill Sans MT" panose="020B0502020104020203" pitchFamily="34" charset="0"/>
                        </a:rPr>
                        <a:t>UNAFFILIATED</a:t>
                      </a:r>
                      <a:endParaRPr lang="en-US" sz="1800" b="1" i="0" u="none" strike="noStrike" dirty="0">
                        <a:solidFill>
                          <a:srgbClr val="7030A0"/>
                        </a:solidFill>
                        <a:effectLst/>
                        <a:latin typeface="Gill Sans MT" panose="020B05020201040202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algn="l" fontAlgn="b"/>
                      <a:endParaRPr lang="en-US" sz="2000" b="0" i="0" u="none" strike="noStrike" dirty="0">
                        <a:solidFill>
                          <a:srgbClr val="000000"/>
                        </a:solidFill>
                        <a:effectLst/>
                        <a:latin typeface="Gill Sans MT" panose="020B0502020104020203"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Gill Sans MT" panose="020B05020201040202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fontAlgn="b"/>
                      <a:r>
                        <a:rPr lang="en-US" sz="1800" b="1" u="none" strike="noStrike" dirty="0">
                          <a:solidFill>
                            <a:srgbClr val="00B050"/>
                          </a:solidFill>
                          <a:effectLst/>
                          <a:latin typeface="Gill Sans MT" panose="020B0502020104020203" pitchFamily="34" charset="0"/>
                        </a:rPr>
                        <a:t>SWING</a:t>
                      </a:r>
                      <a:endParaRPr lang="en-US" sz="1800" b="1" i="0" u="none" strike="noStrike" dirty="0">
                        <a:solidFill>
                          <a:srgbClr val="00B050"/>
                        </a:solidFill>
                        <a:effectLst/>
                        <a:latin typeface="Gill Sans MT" panose="020B05020201040202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algn="l" fontAlgn="b"/>
                      <a:endParaRPr lang="en-US" sz="2000" b="0" i="0" u="none" strike="noStrike" dirty="0">
                        <a:solidFill>
                          <a:srgbClr val="000000"/>
                        </a:solidFill>
                        <a:effectLst/>
                        <a:latin typeface="Gill Sans MT" panose="020B0502020104020203" pitchFamily="34" charset="0"/>
                      </a:endParaRPr>
                    </a:p>
                  </a:txBody>
                  <a:tcPr marL="7620" marR="7620" marT="7620" marB="0" anchor="b"/>
                </a:tc>
                <a:extLst>
                  <a:ext uri="{0D108BD9-81ED-4DB2-BD59-A6C34878D82A}">
                    <a16:rowId xmlns:a16="http://schemas.microsoft.com/office/drawing/2014/main" val="3997104968"/>
                  </a:ext>
                </a:extLst>
              </a:tr>
              <a:tr h="303553">
                <a:tc>
                  <a:txBody>
                    <a:bodyPr/>
                    <a:lstStyle/>
                    <a:p>
                      <a:pPr algn="l" fontAlgn="b"/>
                      <a:endParaRPr lang="en-US" sz="1800" b="0" i="0" u="none" strike="noStrike" dirty="0">
                        <a:solidFill>
                          <a:srgbClr val="000000"/>
                        </a:solidFill>
                        <a:effectLst/>
                        <a:latin typeface="Gill Sans MT" panose="020B05020201040202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u="none" strike="noStrike" dirty="0">
                          <a:effectLst/>
                          <a:latin typeface="Gill Sans MT" panose="020B0502020104020203" pitchFamily="34" charset="0"/>
                        </a:rPr>
                        <a:t>DEM</a:t>
                      </a:r>
                      <a:endParaRPr lang="en-US" sz="1800" b="0" i="0" u="none" strike="noStrike" dirty="0">
                        <a:solidFill>
                          <a:srgbClr val="000000"/>
                        </a:solidFill>
                        <a:effectLst/>
                        <a:latin typeface="Gill Sans MT" panose="020B0502020104020203" pitchFamily="34" charset="0"/>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u="none" strike="noStrike" dirty="0">
                          <a:effectLst/>
                          <a:latin typeface="Gill Sans MT" panose="020B0502020104020203" pitchFamily="34" charset="0"/>
                        </a:rPr>
                        <a:t>REP</a:t>
                      </a:r>
                      <a:endParaRPr lang="en-US" sz="1800" b="0" i="0" u="none" strike="noStrike" dirty="0">
                        <a:solidFill>
                          <a:srgbClr val="000000"/>
                        </a:solidFill>
                        <a:effectLst/>
                        <a:latin typeface="Gill Sans MT" panose="020B0502020104020203"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Gill Sans MT" panose="020B0502020104020203" pitchFamily="34" charset="0"/>
                        </a:rPr>
                        <a:t>ADV</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Gill Sans MT" panose="020B05020201040202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u="none" strike="noStrike" dirty="0">
                          <a:effectLst/>
                          <a:latin typeface="Gill Sans MT" panose="020B0502020104020203" pitchFamily="34" charset="0"/>
                        </a:rPr>
                        <a:t>DEM</a:t>
                      </a:r>
                      <a:endParaRPr lang="en-US" sz="1800" b="0" i="0" u="none" strike="noStrike" dirty="0">
                        <a:solidFill>
                          <a:srgbClr val="000000"/>
                        </a:solidFill>
                        <a:effectLst/>
                        <a:latin typeface="Gill Sans MT" panose="020B0502020104020203" pitchFamily="34" charset="0"/>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u="none" strike="noStrike" dirty="0">
                          <a:effectLst/>
                          <a:latin typeface="Gill Sans MT" panose="020B0502020104020203" pitchFamily="34" charset="0"/>
                        </a:rPr>
                        <a:t>REP</a:t>
                      </a:r>
                      <a:endParaRPr lang="en-US" sz="1800" b="0" i="0" u="none" strike="noStrike" dirty="0">
                        <a:solidFill>
                          <a:srgbClr val="000000"/>
                        </a:solidFill>
                        <a:effectLst/>
                        <a:latin typeface="Gill Sans MT" panose="020B0502020104020203"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Gill Sans MT" panose="020B0502020104020203" pitchFamily="34" charset="0"/>
                        </a:rPr>
                        <a:t>ADV</a:t>
                      </a: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4097917"/>
                  </a:ext>
                </a:extLst>
              </a:tr>
              <a:tr h="303553">
                <a:tc>
                  <a:txBody>
                    <a:bodyPr/>
                    <a:lstStyle/>
                    <a:p>
                      <a:pPr algn="ctr" fontAlgn="ctr"/>
                      <a:r>
                        <a:rPr lang="en-US" sz="1600" b="0" i="0" u="none" strike="noStrike" dirty="0">
                          <a:solidFill>
                            <a:srgbClr val="000000"/>
                          </a:solidFill>
                          <a:effectLst/>
                          <a:latin typeface="Gill Sans MT" panose="020B0502020104020203" pitchFamily="34" charset="0"/>
                        </a:rPr>
                        <a:t>Abortion</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dirty="0">
                          <a:solidFill>
                            <a:srgbClr val="000000"/>
                          </a:solidFill>
                          <a:effectLst/>
                          <a:latin typeface="Gill Sans MT" panose="020B0502020104020203" pitchFamily="34" charset="0"/>
                        </a:rPr>
                        <a:t>66%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u="none" strike="noStrike" dirty="0">
                          <a:solidFill>
                            <a:srgbClr val="2E75B6"/>
                          </a:solidFill>
                          <a:effectLst/>
                          <a:latin typeface="Gill Sans MT" panose="020B0502020104020203" pitchFamily="34" charset="0"/>
                        </a:rPr>
                        <a:t>D+33</a:t>
                      </a:r>
                      <a:endParaRPr lang="en-US" sz="1600" b="1" i="0" u="none" strike="noStrike" dirty="0">
                        <a:solidFill>
                          <a:srgbClr val="2E75B6"/>
                        </a:solidFill>
                        <a:effectLst/>
                        <a:latin typeface="Gill Sans MT" panose="020B0502020104020203"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rgbClr val="000000"/>
                        </a:solidFill>
                        <a:effectLst/>
                        <a:latin typeface="Gill Sans MT" panose="020B0502020104020203"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dirty="0">
                          <a:solidFill>
                            <a:srgbClr val="000000"/>
                          </a:solidFill>
                          <a:effectLst/>
                          <a:latin typeface="Gill Sans MT" panose="020B0502020104020203" pitchFamily="34" charset="0"/>
                        </a:rPr>
                        <a:t>67%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a:solidFill>
                            <a:srgbClr val="000000"/>
                          </a:solidFill>
                          <a:effectLst/>
                          <a:latin typeface="Gill Sans MT" panose="020B0502020104020203" pitchFamily="34" charset="0"/>
                        </a:rPr>
                        <a:t>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2E75B6"/>
                          </a:solidFill>
                          <a:effectLst/>
                          <a:latin typeface="Gill Sans MT" panose="020B0502020104020203" pitchFamily="34" charset="0"/>
                        </a:rPr>
                        <a:t>D+35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46012683"/>
                  </a:ext>
                </a:extLst>
              </a:tr>
              <a:tr h="303553">
                <a:tc>
                  <a:txBody>
                    <a:bodyPr/>
                    <a:lstStyle/>
                    <a:p>
                      <a:pPr algn="ctr" fontAlgn="ctr"/>
                      <a:r>
                        <a:rPr lang="en-US" sz="1600" b="0" i="0" u="none" strike="noStrike" dirty="0">
                          <a:solidFill>
                            <a:srgbClr val="000000"/>
                          </a:solidFill>
                          <a:effectLst/>
                          <a:latin typeface="Gill Sans MT" panose="020B0502020104020203" pitchFamily="34" charset="0"/>
                        </a:rPr>
                        <a:t>Border control</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dirty="0">
                          <a:solidFill>
                            <a:srgbClr val="000000"/>
                          </a:solidFill>
                          <a:effectLst/>
                          <a:latin typeface="Gill Sans MT" panose="020B0502020104020203" pitchFamily="34" charset="0"/>
                        </a:rPr>
                        <a:t>61%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C00000"/>
                          </a:solidFill>
                          <a:effectLst/>
                          <a:latin typeface="Gill Sans MT" panose="020B0502020104020203" pitchFamily="34" charset="0"/>
                        </a:rPr>
                        <a:t>R+22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rgbClr val="000000"/>
                        </a:solidFill>
                        <a:effectLst/>
                        <a:latin typeface="Gill Sans MT" panose="020B0502020104020203"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dirty="0">
                          <a:solidFill>
                            <a:srgbClr val="000000"/>
                          </a:solidFill>
                          <a:effectLst/>
                          <a:latin typeface="Gill Sans MT" panose="020B0502020104020203" pitchFamily="34" charset="0"/>
                        </a:rPr>
                        <a:t>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rgbClr val="000000"/>
                          </a:solidFill>
                          <a:effectLst/>
                          <a:latin typeface="Gill Sans MT" panose="020B0502020104020203" pitchFamily="34" charset="0"/>
                        </a:rPr>
                        <a:t>67%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C00000"/>
                          </a:solidFill>
                          <a:effectLst/>
                          <a:latin typeface="Gill Sans MT" panose="020B0502020104020203" pitchFamily="34" charset="0"/>
                        </a:rPr>
                        <a:t>R+33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5238376"/>
                  </a:ext>
                </a:extLst>
              </a:tr>
              <a:tr h="303553">
                <a:tc>
                  <a:txBody>
                    <a:bodyPr/>
                    <a:lstStyle/>
                    <a:p>
                      <a:pPr algn="ctr" fontAlgn="ctr"/>
                      <a:r>
                        <a:rPr lang="en-US" sz="1600" b="0" i="0" u="none" strike="noStrike" dirty="0">
                          <a:solidFill>
                            <a:srgbClr val="000000"/>
                          </a:solidFill>
                          <a:effectLst/>
                          <a:latin typeface="Gill Sans MT" panose="020B0502020104020203" pitchFamily="34" charset="0"/>
                        </a:rPr>
                        <a:t>Climate Change/Electric Vehicles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62%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38%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2E75B6"/>
                          </a:solidFill>
                          <a:effectLst/>
                          <a:latin typeface="Gill Sans MT" panose="020B0502020104020203" pitchFamily="34" charset="0"/>
                        </a:rPr>
                        <a:t>D+25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rgbClr val="000000"/>
                        </a:solidFill>
                        <a:effectLst/>
                        <a:latin typeface="Gill Sans MT" panose="020B0502020104020203"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dirty="0">
                          <a:solidFill>
                            <a:srgbClr val="000000"/>
                          </a:solidFill>
                          <a:effectLst/>
                          <a:latin typeface="Gill Sans MT" panose="020B0502020104020203" pitchFamily="34" charset="0"/>
                        </a:rPr>
                        <a:t>60%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rgbClr val="000000"/>
                          </a:solidFill>
                          <a:effectLst/>
                          <a:latin typeface="Gill Sans MT" panose="020B0502020104020203" pitchFamily="34" charset="0"/>
                        </a:rPr>
                        <a:t>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2E75B6"/>
                          </a:solidFill>
                          <a:effectLst/>
                          <a:latin typeface="Gill Sans MT" panose="020B0502020104020203" pitchFamily="34" charset="0"/>
                        </a:rPr>
                        <a:t>D+21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64650787"/>
                  </a:ext>
                </a:extLst>
              </a:tr>
              <a:tr h="303553">
                <a:tc>
                  <a:txBody>
                    <a:bodyPr/>
                    <a:lstStyle/>
                    <a:p>
                      <a:pPr algn="ctr" fontAlgn="ctr"/>
                      <a:r>
                        <a:rPr lang="en-US" sz="1600" b="0" i="0" u="none" strike="noStrike" dirty="0">
                          <a:solidFill>
                            <a:srgbClr val="000000"/>
                          </a:solidFill>
                          <a:effectLst/>
                          <a:latin typeface="Gill Sans MT" panose="020B0502020104020203" pitchFamily="34" charset="0"/>
                        </a:rPr>
                        <a:t>Corruption in government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dirty="0">
                          <a:solidFill>
                            <a:srgbClr val="000000"/>
                          </a:solidFill>
                          <a:effectLst/>
                          <a:latin typeface="Gill Sans MT" panose="020B0502020104020203" pitchFamily="34" charset="0"/>
                        </a:rPr>
                        <a:t>56%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44%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2E75B6"/>
                          </a:solidFill>
                          <a:effectLst/>
                          <a:latin typeface="Gill Sans MT" panose="020B0502020104020203" pitchFamily="34" charset="0"/>
                        </a:rPr>
                        <a:t>D+13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rgbClr val="000000"/>
                        </a:solidFill>
                        <a:effectLst/>
                        <a:latin typeface="Gill Sans MT" panose="020B0502020104020203"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54%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rgbClr val="000000"/>
                          </a:solidFill>
                          <a:effectLst/>
                          <a:latin typeface="Gill Sans MT" panose="020B0502020104020203" pitchFamily="34" charset="0"/>
                        </a:rPr>
                        <a:t>46%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2E75B6"/>
                          </a:solidFill>
                          <a:effectLst/>
                          <a:latin typeface="Gill Sans MT" panose="020B0502020104020203" pitchFamily="34" charset="0"/>
                        </a:rPr>
                        <a:t>D+9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5117976"/>
                  </a:ext>
                </a:extLst>
              </a:tr>
              <a:tr h="303553">
                <a:tc>
                  <a:txBody>
                    <a:bodyPr/>
                    <a:lstStyle/>
                    <a:p>
                      <a:pPr algn="ctr" fontAlgn="ctr"/>
                      <a:r>
                        <a:rPr lang="en-US" sz="1600" b="0" i="0" u="none" strike="noStrike" dirty="0">
                          <a:solidFill>
                            <a:srgbClr val="000000"/>
                          </a:solidFill>
                          <a:effectLst/>
                          <a:latin typeface="Gill Sans MT" panose="020B0502020104020203" pitchFamily="34" charset="0"/>
                        </a:rPr>
                        <a:t>Crime/Public safety</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dirty="0">
                          <a:solidFill>
                            <a:srgbClr val="000000"/>
                          </a:solidFill>
                          <a:effectLst/>
                          <a:latin typeface="Gill Sans MT" panose="020B0502020104020203" pitchFamily="34" charset="0"/>
                        </a:rPr>
                        <a:t>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C00000"/>
                          </a:solidFill>
                          <a:effectLst/>
                          <a:latin typeface="Gill Sans MT" panose="020B0502020104020203" pitchFamily="34" charset="0"/>
                        </a:rPr>
                        <a:t>R+4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rgbClr val="000000"/>
                        </a:solidFill>
                        <a:effectLst/>
                        <a:latin typeface="Gill Sans MT" panose="020B0502020104020203"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rgbClr val="000000"/>
                          </a:solidFill>
                          <a:effectLst/>
                          <a:latin typeface="Gill Sans MT" panose="020B0502020104020203" pitchFamily="34" charset="0"/>
                        </a:rPr>
                        <a:t>60%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C00000"/>
                          </a:solidFill>
                          <a:effectLst/>
                          <a:latin typeface="Gill Sans MT" panose="020B0502020104020203" pitchFamily="34" charset="0"/>
                        </a:rPr>
                        <a:t>R+19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02085768"/>
                  </a:ext>
                </a:extLst>
              </a:tr>
              <a:tr h="303553">
                <a:tc>
                  <a:txBody>
                    <a:bodyPr/>
                    <a:lstStyle/>
                    <a:p>
                      <a:pPr algn="ctr" fontAlgn="ctr"/>
                      <a:r>
                        <a:rPr lang="en-US" sz="1600" b="0" i="0" u="none" strike="noStrike" dirty="0">
                          <a:solidFill>
                            <a:srgbClr val="000000"/>
                          </a:solidFill>
                          <a:effectLst/>
                          <a:latin typeface="Gill Sans MT" panose="020B0502020104020203" pitchFamily="34" charset="0"/>
                        </a:rPr>
                        <a:t>Defending democracy</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dirty="0">
                          <a:solidFill>
                            <a:srgbClr val="000000"/>
                          </a:solidFill>
                          <a:effectLst/>
                          <a:latin typeface="Gill Sans MT" panose="020B0502020104020203" pitchFamily="34" charset="0"/>
                        </a:rPr>
                        <a:t>58%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42%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2E75B6"/>
                          </a:solidFill>
                          <a:effectLst/>
                          <a:latin typeface="Gill Sans MT" panose="020B0502020104020203" pitchFamily="34" charset="0"/>
                        </a:rPr>
                        <a:t>D+16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rgbClr val="000000"/>
                        </a:solidFill>
                        <a:effectLst/>
                        <a:latin typeface="Gill Sans MT" panose="020B0502020104020203"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dirty="0">
                          <a:solidFill>
                            <a:srgbClr val="000000"/>
                          </a:solidFill>
                          <a:effectLst/>
                          <a:latin typeface="Gill Sans MT" panose="020B0502020104020203" pitchFamily="34" charset="0"/>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rgbClr val="000000"/>
                          </a:solidFill>
                          <a:effectLst/>
                          <a:latin typeface="Gill Sans MT" panose="020B0502020104020203" pitchFamily="34" charset="0"/>
                        </a:rPr>
                        <a:t>48%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2E75B6"/>
                          </a:solidFill>
                          <a:effectLst/>
                          <a:latin typeface="Gill Sans MT" panose="020B0502020104020203" pitchFamily="34" charset="0"/>
                        </a:rPr>
                        <a:t>D+4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0953720"/>
                  </a:ext>
                </a:extLst>
              </a:tr>
              <a:tr h="303553">
                <a:tc>
                  <a:txBody>
                    <a:bodyPr/>
                    <a:lstStyle/>
                    <a:p>
                      <a:pPr algn="ctr" fontAlgn="ctr"/>
                      <a:r>
                        <a:rPr lang="en-US" sz="1600" b="0" i="0" u="none" strike="noStrike" dirty="0">
                          <a:solidFill>
                            <a:srgbClr val="000000"/>
                          </a:solidFill>
                          <a:effectLst/>
                          <a:latin typeface="Gill Sans MT" panose="020B0502020104020203" pitchFamily="34" charset="0"/>
                        </a:rPr>
                        <a:t>Economy/Inflation</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dirty="0">
                          <a:solidFill>
                            <a:srgbClr val="000000"/>
                          </a:solidFill>
                          <a:effectLst/>
                          <a:latin typeface="Gill Sans MT" panose="020B0502020104020203" pitchFamily="34" charset="0"/>
                        </a:rPr>
                        <a:t>54%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C00000"/>
                          </a:solidFill>
                          <a:effectLst/>
                          <a:latin typeface="Gill Sans MT" panose="020B0502020104020203" pitchFamily="34" charset="0"/>
                        </a:rPr>
                        <a:t>R+8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rgbClr val="000000"/>
                        </a:solidFill>
                        <a:effectLst/>
                        <a:latin typeface="Gill Sans MT" panose="020B0502020104020203"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38%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rgbClr val="000000"/>
                          </a:solidFill>
                          <a:effectLst/>
                          <a:latin typeface="Gill Sans MT" panose="020B0502020104020203" pitchFamily="34" charset="0"/>
                        </a:rPr>
                        <a:t>62%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C00000"/>
                          </a:solidFill>
                          <a:effectLst/>
                          <a:latin typeface="Gill Sans MT" panose="020B0502020104020203" pitchFamily="34" charset="0"/>
                        </a:rPr>
                        <a:t>R+24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9096440"/>
                  </a:ext>
                </a:extLst>
              </a:tr>
              <a:tr h="303553">
                <a:tc>
                  <a:txBody>
                    <a:bodyPr/>
                    <a:lstStyle/>
                    <a:p>
                      <a:pPr algn="ctr" fontAlgn="ctr"/>
                      <a:r>
                        <a:rPr lang="en-US" sz="1600" b="0" i="0" u="none" strike="noStrike" dirty="0">
                          <a:solidFill>
                            <a:srgbClr val="000000"/>
                          </a:solidFill>
                          <a:effectLst/>
                          <a:latin typeface="Gill Sans MT" panose="020B0502020104020203" pitchFamily="34" charset="0"/>
                        </a:rPr>
                        <a:t>Israel-Hamas War</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47%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dirty="0">
                          <a:solidFill>
                            <a:srgbClr val="000000"/>
                          </a:solidFill>
                          <a:effectLst/>
                          <a:latin typeface="Gill Sans MT" panose="020B0502020104020203" pitchFamily="34" charset="0"/>
                        </a:rPr>
                        <a:t>53%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C00000"/>
                          </a:solidFill>
                          <a:effectLst/>
                          <a:latin typeface="Gill Sans MT" panose="020B0502020104020203" pitchFamily="34" charset="0"/>
                        </a:rPr>
                        <a:t>R+5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600" b="0" i="0" u="none" strike="noStrike" dirty="0">
                        <a:solidFill>
                          <a:srgbClr val="000000"/>
                        </a:solidFill>
                        <a:effectLst/>
                        <a:latin typeface="Gill Sans MT" panose="020B0502020104020203"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rgbClr val="000000"/>
                          </a:solidFill>
                          <a:effectLst/>
                          <a:latin typeface="Gill Sans MT" panose="020B0502020104020203" pitchFamily="34" charset="0"/>
                        </a:rPr>
                        <a:t>60%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1" i="0" u="none" strike="noStrike" dirty="0">
                          <a:solidFill>
                            <a:srgbClr val="C00000"/>
                          </a:solidFill>
                          <a:effectLst/>
                          <a:latin typeface="Gill Sans MT" panose="020B0502020104020203" pitchFamily="34" charset="0"/>
                        </a:rPr>
                        <a:t>R+21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8993518"/>
                  </a:ext>
                </a:extLst>
              </a:tr>
              <a:tr h="303553">
                <a:tc>
                  <a:txBody>
                    <a:bodyPr/>
                    <a:lstStyle/>
                    <a:p>
                      <a:pPr algn="ctr" fontAlgn="ctr"/>
                      <a:r>
                        <a:rPr lang="en-US" sz="1600" b="0" i="0" u="none" strike="noStrike" dirty="0">
                          <a:solidFill>
                            <a:srgbClr val="000000"/>
                          </a:solidFill>
                          <a:effectLst/>
                          <a:latin typeface="Gill Sans MT" panose="020B0502020104020203" pitchFamily="34" charset="0"/>
                        </a:rPr>
                        <a:t>Ukraine-Russia Conflict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dirty="0">
                          <a:solidFill>
                            <a:srgbClr val="000000"/>
                          </a:solidFill>
                          <a:effectLst/>
                          <a:latin typeface="Gill Sans MT" panose="020B0502020104020203" pitchFamily="34" charset="0"/>
                        </a:rPr>
                        <a:t>49%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solidFill>
                            <a:srgbClr val="2E75B6"/>
                          </a:solidFill>
                          <a:latin typeface="Gill Sans MT" panose="020B0502020104020203" pitchFamily="34" charset="0"/>
                        </a:rPr>
                        <a:t>D+2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dirty="0"/>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600" b="0" i="0" u="none" strike="noStrike">
                          <a:solidFill>
                            <a:srgbClr val="000000"/>
                          </a:solidFill>
                          <a:effectLst/>
                          <a:latin typeface="Gill Sans MT" panose="020B0502020104020203" pitchFamily="34" charset="0"/>
                        </a:rPr>
                        <a:t>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b="0" i="0" u="none" strike="noStrike" dirty="0">
                          <a:solidFill>
                            <a:srgbClr val="000000"/>
                          </a:solidFill>
                          <a:effectLst/>
                          <a:latin typeface="Gill Sans MT" panose="020B0502020104020203" pitchFamily="34" charset="0"/>
                        </a:rPr>
                        <a:t>54%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C00000"/>
                          </a:solidFill>
                          <a:effectLst/>
                          <a:latin typeface="Gill Sans MT" panose="020B0502020104020203" pitchFamily="34" charset="0"/>
                        </a:rPr>
                        <a:t>R+9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7982581"/>
                  </a:ext>
                </a:extLst>
              </a:tr>
            </a:tbl>
          </a:graphicData>
        </a:graphic>
      </p:graphicFrame>
      <p:pic>
        <p:nvPicPr>
          <p:cNvPr id="4" name="Picture 3">
            <a:extLst>
              <a:ext uri="{FF2B5EF4-FFF2-40B4-BE49-F238E27FC236}">
                <a16:creationId xmlns:a16="http://schemas.microsoft.com/office/drawing/2014/main" id="{60BED689-5AE7-4269-800F-D4149A4B69B2}"/>
              </a:ext>
            </a:extLst>
          </p:cNvPr>
          <p:cNvPicPr>
            <a:picLocks noChangeAspect="1"/>
          </p:cNvPicPr>
          <p:nvPr/>
        </p:nvPicPr>
        <p:blipFill>
          <a:blip r:embed="rId2"/>
          <a:stretch>
            <a:fillRect/>
          </a:stretch>
        </p:blipFill>
        <p:spPr>
          <a:xfrm>
            <a:off x="9664861" y="150858"/>
            <a:ext cx="2409152" cy="582064"/>
          </a:xfrm>
          <a:prstGeom prst="rect">
            <a:avLst/>
          </a:prstGeom>
        </p:spPr>
      </p:pic>
      <p:sp>
        <p:nvSpPr>
          <p:cNvPr id="5" name="TextBox 4">
            <a:extLst>
              <a:ext uri="{FF2B5EF4-FFF2-40B4-BE49-F238E27FC236}">
                <a16:creationId xmlns:a16="http://schemas.microsoft.com/office/drawing/2014/main" id="{54CE0898-9D88-4C6F-8C0A-0F03B4148246}"/>
              </a:ext>
            </a:extLst>
          </p:cNvPr>
          <p:cNvSpPr txBox="1"/>
          <p:nvPr/>
        </p:nvSpPr>
        <p:spPr>
          <a:xfrm>
            <a:off x="149629" y="202483"/>
            <a:ext cx="8716579"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Party Trust on Issues:</a:t>
            </a:r>
            <a:r>
              <a:rPr lang="en-US" sz="3600" dirty="0">
                <a:latin typeface="GillSans-Light" panose="020B0400000000000000" pitchFamily="34" charset="0"/>
              </a:rPr>
              <a:t> Unaffiliated and Swing</a:t>
            </a:r>
          </a:p>
        </p:txBody>
      </p:sp>
      <p:cxnSp>
        <p:nvCxnSpPr>
          <p:cNvPr id="6" name="Straight Connector 5">
            <a:extLst>
              <a:ext uri="{FF2B5EF4-FFF2-40B4-BE49-F238E27FC236}">
                <a16:creationId xmlns:a16="http://schemas.microsoft.com/office/drawing/2014/main" id="{DF0746E1-A9FF-43FC-A94B-309CE9DB927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FDBCFD0-0593-427A-8EE1-8ABA4CF32C88}"/>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endParaRPr lang="en-US" sz="1600" dirty="0">
              <a:latin typeface="Gill Sans MT" panose="020B0502020104020203" pitchFamily="34" charset="0"/>
            </a:endParaRPr>
          </a:p>
        </p:txBody>
      </p:sp>
      <p:sp>
        <p:nvSpPr>
          <p:cNvPr id="8" name="Rectangle 7">
            <a:extLst>
              <a:ext uri="{FF2B5EF4-FFF2-40B4-BE49-F238E27FC236}">
                <a16:creationId xmlns:a16="http://schemas.microsoft.com/office/drawing/2014/main" id="{D8004846-B261-475D-8CF6-433EA6DEB05C}"/>
              </a:ext>
            </a:extLst>
          </p:cNvPr>
          <p:cNvSpPr/>
          <p:nvPr/>
        </p:nvSpPr>
        <p:spPr>
          <a:xfrm>
            <a:off x="195809" y="1847584"/>
            <a:ext cx="11792990" cy="646331"/>
          </a:xfrm>
          <a:prstGeom prst="rect">
            <a:avLst/>
          </a:prstGeom>
          <a:noFill/>
        </p:spPr>
        <p:txBody>
          <a:bodyPr wrap="square">
            <a:spAutoFit/>
          </a:bodyPr>
          <a:lstStyle/>
          <a:p>
            <a:r>
              <a:rPr lang="en-US" i="1" dirty="0">
                <a:latin typeface="Chaparral Pro" panose="02060503040505020203" pitchFamily="18" charset="0"/>
              </a:rPr>
              <a:t>The following is a list of policy goals promoted by politicians in Connecticut.  For each, please indicate which political party you think </a:t>
            </a:r>
            <a:r>
              <a:rPr lang="en-US" b="1" i="1" dirty="0">
                <a:latin typeface="Chaparral Pro" panose="02060503040505020203" pitchFamily="18" charset="0"/>
              </a:rPr>
              <a:t>is most capable of actually achieving these outcomes</a:t>
            </a:r>
            <a:r>
              <a:rPr lang="en-US" i="1" dirty="0">
                <a:latin typeface="Chaparral Pro" panose="02060503040505020203" pitchFamily="18" charset="0"/>
              </a:rPr>
              <a:t>.  </a:t>
            </a:r>
          </a:p>
        </p:txBody>
      </p:sp>
      <p:sp>
        <p:nvSpPr>
          <p:cNvPr id="10" name="Slide Number Placeholder 9">
            <a:extLst>
              <a:ext uri="{FF2B5EF4-FFF2-40B4-BE49-F238E27FC236}">
                <a16:creationId xmlns:a16="http://schemas.microsoft.com/office/drawing/2014/main" id="{1ABBD635-4C2D-45C0-89D5-8FEA791C9AA3}"/>
              </a:ext>
            </a:extLst>
          </p:cNvPr>
          <p:cNvSpPr>
            <a:spLocks noGrp="1"/>
          </p:cNvSpPr>
          <p:nvPr>
            <p:ph type="sldNum" sz="quarter" idx="12"/>
          </p:nvPr>
        </p:nvSpPr>
        <p:spPr/>
        <p:txBody>
          <a:bodyPr/>
          <a:lstStyle/>
          <a:p>
            <a:fld id="{CDA47D8F-C09C-4BE5-969D-B2E1C902DD1B}" type="slidenum">
              <a:rPr lang="en-US" smtClean="0"/>
              <a:t>25</a:t>
            </a:fld>
            <a:endParaRPr lang="en-US"/>
          </a:p>
        </p:txBody>
      </p:sp>
    </p:spTree>
    <p:extLst>
      <p:ext uri="{BB962C8B-B14F-4D97-AF65-F5344CB8AC3E}">
        <p14:creationId xmlns:p14="http://schemas.microsoft.com/office/powerpoint/2010/main" val="3987721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72343344"/>
              </p:ext>
            </p:extLst>
          </p:nvPr>
        </p:nvGraphicFramePr>
        <p:xfrm>
          <a:off x="387353" y="2651197"/>
          <a:ext cx="4805895" cy="400432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195809" y="1774791"/>
            <a:ext cx="5805173" cy="369332"/>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Do you believe crime is a problem in Connecticut? </a:t>
            </a:r>
            <a:endParaRPr lang="en-US" i="1" dirty="0">
              <a:latin typeface="Chaparral Pro" panose="02060503040505020203" pitchFamily="18" charset="0"/>
            </a:endParaRP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4"/>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6161EEA1-A75E-47B2-9079-0C078158C9DE}"/>
              </a:ext>
            </a:extLst>
          </p:cNvPr>
          <p:cNvGraphicFramePr/>
          <p:nvPr>
            <p:extLst>
              <p:ext uri="{D42A27DB-BD31-4B8C-83A1-F6EECF244321}">
                <p14:modId xmlns:p14="http://schemas.microsoft.com/office/powerpoint/2010/main" val="1574216112"/>
              </p:ext>
            </p:extLst>
          </p:nvPr>
        </p:nvGraphicFramePr>
        <p:xfrm>
          <a:off x="6191019" y="2349660"/>
          <a:ext cx="5264260" cy="4169483"/>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5955732" y="262867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r>
              <a:rPr lang="en-US" sz="1600" dirty="0">
                <a:latin typeface="Gill Sans MT" panose="020B0502020104020203" pitchFamily="34" charset="0"/>
              </a:rPr>
              <a:t>A strong majority of voters (64%) believe crime is a problem in Connecticut, this is unchanged from Aug 2024.</a:t>
            </a: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Crime: </a:t>
            </a:r>
            <a:r>
              <a:rPr lang="en-US" sz="3600" dirty="0">
                <a:latin typeface="GillSans-Light" panose="020B0400000000000000" pitchFamily="34" charset="0"/>
              </a:rPr>
              <a:t>Connecticut</a:t>
            </a: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26</a:t>
            </a:fld>
            <a:endParaRPr lang="en-US" dirty="0"/>
          </a:p>
        </p:txBody>
      </p:sp>
    </p:spTree>
    <p:extLst>
      <p:ext uri="{BB962C8B-B14F-4D97-AF65-F5344CB8AC3E}">
        <p14:creationId xmlns:p14="http://schemas.microsoft.com/office/powerpoint/2010/main" val="2817518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E7A5C5-F6E5-4AEF-8367-1E4845ED73C1}"/>
              </a:ext>
            </a:extLst>
          </p:cNvPr>
          <p:cNvSpPr/>
          <p:nvPr/>
        </p:nvSpPr>
        <p:spPr>
          <a:xfrm>
            <a:off x="0" y="0"/>
            <a:ext cx="12192000" cy="6858000"/>
          </a:xfrm>
          <a:prstGeom prst="rect">
            <a:avLst/>
          </a:prstGeom>
          <a:solidFill>
            <a:srgbClr val="173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FDDF8C7-A470-459B-9006-A1BC37FB03DC}"/>
              </a:ext>
            </a:extLst>
          </p:cNvPr>
          <p:cNvSpPr/>
          <p:nvPr/>
        </p:nvSpPr>
        <p:spPr>
          <a:xfrm>
            <a:off x="399473" y="350982"/>
            <a:ext cx="11393055" cy="6179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 name="Title 1">
            <a:extLst>
              <a:ext uri="{FF2B5EF4-FFF2-40B4-BE49-F238E27FC236}">
                <a16:creationId xmlns:a16="http://schemas.microsoft.com/office/drawing/2014/main" id="{3059F61C-5633-43AD-9B3C-3FDBB6425C89}"/>
              </a:ext>
            </a:extLst>
          </p:cNvPr>
          <p:cNvSpPr>
            <a:spLocks noGrp="1"/>
          </p:cNvSpPr>
          <p:nvPr>
            <p:ph type="title"/>
          </p:nvPr>
        </p:nvSpPr>
        <p:spPr>
          <a:xfrm>
            <a:off x="676564" y="3058059"/>
            <a:ext cx="10838873" cy="1503213"/>
          </a:xfrm>
        </p:spPr>
        <p:txBody>
          <a:bodyPr anchor="t">
            <a:normAutofit/>
          </a:bodyPr>
          <a:lstStyle/>
          <a:p>
            <a:pPr algn="ctr"/>
            <a:r>
              <a:rPr lang="en-US" b="1" dirty="0">
                <a:solidFill>
                  <a:srgbClr val="173059"/>
                </a:solidFill>
                <a:latin typeface="Gill Sans MT" panose="020B0502020104020203" pitchFamily="34" charset="0"/>
              </a:rPr>
              <a:t>IMMIGRATION</a:t>
            </a:r>
            <a:endParaRPr lang="en-US" sz="3600" b="1" dirty="0">
              <a:solidFill>
                <a:srgbClr val="173059"/>
              </a:solidFill>
              <a:latin typeface="Gill Sans MT" panose="020B0502020104020203" pitchFamily="34" charset="0"/>
            </a:endParaRPr>
          </a:p>
        </p:txBody>
      </p:sp>
      <p:pic>
        <p:nvPicPr>
          <p:cNvPr id="4" name="Picture 3">
            <a:extLst>
              <a:ext uri="{FF2B5EF4-FFF2-40B4-BE49-F238E27FC236}">
                <a16:creationId xmlns:a16="http://schemas.microsoft.com/office/drawing/2014/main" id="{10DA1EC4-D5EB-E34A-AB7A-650BFA62553A}"/>
              </a:ext>
            </a:extLst>
          </p:cNvPr>
          <p:cNvPicPr>
            <a:picLocks noChangeAspect="1"/>
          </p:cNvPicPr>
          <p:nvPr/>
        </p:nvPicPr>
        <p:blipFill rotWithShape="1">
          <a:blip r:embed="rId2">
            <a:extLst>
              <a:ext uri="{28A0092B-C50C-407E-A947-70E740481C1C}">
                <a14:useLocalDpi xmlns:a14="http://schemas.microsoft.com/office/drawing/2010/main" val="0"/>
              </a:ext>
            </a:extLst>
          </a:blip>
          <a:srcRect l="29142" t="18589" r="28355" b="23737"/>
          <a:stretch/>
        </p:blipFill>
        <p:spPr>
          <a:xfrm>
            <a:off x="419792" y="361142"/>
            <a:ext cx="1521879" cy="1595805"/>
          </a:xfrm>
          <a:prstGeom prst="rect">
            <a:avLst/>
          </a:prstGeom>
        </p:spPr>
      </p:pic>
      <p:sp>
        <p:nvSpPr>
          <p:cNvPr id="8" name="Slide Number Placeholder 7">
            <a:extLst>
              <a:ext uri="{FF2B5EF4-FFF2-40B4-BE49-F238E27FC236}">
                <a16:creationId xmlns:a16="http://schemas.microsoft.com/office/drawing/2014/main" id="{ACAB3E18-B2A4-423C-B5A5-84A4E098F960}"/>
              </a:ext>
            </a:extLst>
          </p:cNvPr>
          <p:cNvSpPr>
            <a:spLocks noGrp="1"/>
          </p:cNvSpPr>
          <p:nvPr>
            <p:ph type="sldNum" sz="quarter" idx="12"/>
          </p:nvPr>
        </p:nvSpPr>
        <p:spPr/>
        <p:txBody>
          <a:bodyPr/>
          <a:lstStyle/>
          <a:p>
            <a:fld id="{CDA47D8F-C09C-4BE5-969D-B2E1C902DD1B}" type="slidenum">
              <a:rPr lang="en-US" smtClean="0"/>
              <a:t>27</a:t>
            </a:fld>
            <a:endParaRPr lang="en-US"/>
          </a:p>
        </p:txBody>
      </p:sp>
    </p:spTree>
    <p:extLst>
      <p:ext uri="{BB962C8B-B14F-4D97-AF65-F5344CB8AC3E}">
        <p14:creationId xmlns:p14="http://schemas.microsoft.com/office/powerpoint/2010/main" val="2776922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9849CA4F-50BF-F590-D150-7038927A7D13}"/>
              </a:ext>
            </a:extLst>
          </p:cNvPr>
          <p:cNvGraphicFramePr/>
          <p:nvPr>
            <p:extLst>
              <p:ext uri="{D42A27DB-BD31-4B8C-83A1-F6EECF244321}">
                <p14:modId xmlns:p14="http://schemas.microsoft.com/office/powerpoint/2010/main" val="1110771627"/>
              </p:ext>
            </p:extLst>
          </p:nvPr>
        </p:nvGraphicFramePr>
        <p:xfrm>
          <a:off x="623460" y="2748489"/>
          <a:ext cx="10894563" cy="3854692"/>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36">
            <a:extLst>
              <a:ext uri="{FF2B5EF4-FFF2-40B4-BE49-F238E27FC236}">
                <a16:creationId xmlns:a16="http://schemas.microsoft.com/office/drawing/2014/main" id="{55E181F9-5F4A-5841-1B8A-6D98F5CB6243}"/>
              </a:ext>
            </a:extLst>
          </p:cNvPr>
          <p:cNvSpPr/>
          <p:nvPr/>
        </p:nvSpPr>
        <p:spPr>
          <a:xfrm>
            <a:off x="10081600" y="2619733"/>
            <a:ext cx="885183" cy="274320"/>
          </a:xfrm>
          <a:prstGeom prst="round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0" tIns="18288" rIns="0" bIns="0" rtlCol="0" anchor="ctr"/>
          <a:lstStyle/>
          <a:p>
            <a:pPr algn="ctr"/>
            <a:r>
              <a:rPr lang="en-US" sz="1600" u="sng" dirty="0">
                <a:solidFill>
                  <a:srgbClr val="C00000"/>
                </a:solidFill>
                <a:latin typeface="Gill Sans MT Condensed" panose="020B0506020104020203" pitchFamily="34" charset="0"/>
                <a:cs typeface="Avenir Next Regular"/>
              </a:rPr>
              <a:t>SERIOUS</a:t>
            </a:r>
          </a:p>
        </p:txBody>
      </p:sp>
      <p:cxnSp>
        <p:nvCxnSpPr>
          <p:cNvPr id="6" name="Straight Connector 5">
            <a:extLst>
              <a:ext uri="{FF2B5EF4-FFF2-40B4-BE49-F238E27FC236}">
                <a16:creationId xmlns:a16="http://schemas.microsoft.com/office/drawing/2014/main" id="{EB0AC886-714E-6689-7B3B-1747552F9103}"/>
              </a:ext>
            </a:extLst>
          </p:cNvPr>
          <p:cNvCxnSpPr>
            <a:cxnSpLocks/>
          </p:cNvCxnSpPr>
          <p:nvPr/>
        </p:nvCxnSpPr>
        <p:spPr>
          <a:xfrm>
            <a:off x="10934705" y="2955810"/>
            <a:ext cx="0" cy="3403426"/>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ounded Rectangle 36">
            <a:extLst>
              <a:ext uri="{FF2B5EF4-FFF2-40B4-BE49-F238E27FC236}">
                <a16:creationId xmlns:a16="http://schemas.microsoft.com/office/drawing/2014/main" id="{E18D915D-02E9-B1C8-BBF9-A2E196DF7E35}"/>
              </a:ext>
            </a:extLst>
          </p:cNvPr>
          <p:cNvSpPr/>
          <p:nvPr/>
        </p:nvSpPr>
        <p:spPr>
          <a:xfrm>
            <a:off x="10855833" y="2328792"/>
            <a:ext cx="885183" cy="565261"/>
          </a:xfrm>
          <a:prstGeom prst="round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0" tIns="18288" rIns="0" bIns="0" rtlCol="0" anchor="ctr">
            <a:spAutoFit/>
          </a:bodyPr>
          <a:lstStyle/>
          <a:p>
            <a:pPr algn="ctr"/>
            <a:r>
              <a:rPr lang="en-US" sz="1600" u="sng" dirty="0">
                <a:solidFill>
                  <a:srgbClr val="2E75B6"/>
                </a:solidFill>
                <a:latin typeface="Gill Sans MT Condensed" panose="020B0506020104020203" pitchFamily="34" charset="0"/>
                <a:cs typeface="Avenir Next Regular"/>
              </a:rPr>
              <a:t>NOT</a:t>
            </a:r>
            <a:br>
              <a:rPr lang="en-US" sz="1600" u="sng" dirty="0">
                <a:solidFill>
                  <a:srgbClr val="2E75B6"/>
                </a:solidFill>
                <a:latin typeface="Gill Sans MT Condensed" panose="020B0506020104020203" pitchFamily="34" charset="0"/>
                <a:cs typeface="Avenir Next Regular"/>
              </a:rPr>
            </a:br>
            <a:r>
              <a:rPr lang="en-US" sz="1600" u="sng" dirty="0">
                <a:solidFill>
                  <a:srgbClr val="2E75B6"/>
                </a:solidFill>
                <a:latin typeface="Gill Sans MT Condensed" panose="020B0506020104020203" pitchFamily="34" charset="0"/>
                <a:cs typeface="Avenir Next Regular"/>
              </a:rPr>
              <a:t>SERIOUS</a:t>
            </a:r>
          </a:p>
        </p:txBody>
      </p:sp>
      <p:sp>
        <p:nvSpPr>
          <p:cNvPr id="8" name="Rectangle 7">
            <a:extLst>
              <a:ext uri="{FF2B5EF4-FFF2-40B4-BE49-F238E27FC236}">
                <a16:creationId xmlns:a16="http://schemas.microsoft.com/office/drawing/2014/main" id="{B1E5302E-74E4-A352-60AA-B9247B5CEDA9}"/>
              </a:ext>
            </a:extLst>
          </p:cNvPr>
          <p:cNvSpPr/>
          <p:nvPr/>
        </p:nvSpPr>
        <p:spPr>
          <a:xfrm>
            <a:off x="195809" y="2333591"/>
            <a:ext cx="10984809" cy="369332"/>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How serious of an issue do you think BORDER SECURITY is for the country right now?</a:t>
            </a:r>
            <a:endParaRPr lang="en-US" i="1" dirty="0">
              <a:latin typeface="Chaparral Pro" panose="02060503040505020203" pitchFamily="18" charset="0"/>
            </a:endParaRPr>
          </a:p>
        </p:txBody>
      </p:sp>
      <p:pic>
        <p:nvPicPr>
          <p:cNvPr id="9" name="Picture 8">
            <a:extLst>
              <a:ext uri="{FF2B5EF4-FFF2-40B4-BE49-F238E27FC236}">
                <a16:creationId xmlns:a16="http://schemas.microsoft.com/office/drawing/2014/main" id="{2F33B9B6-D67F-17C8-44DF-7D9677B885C0}"/>
              </a:ext>
            </a:extLst>
          </p:cNvPr>
          <p:cNvPicPr>
            <a:picLocks noChangeAspect="1"/>
          </p:cNvPicPr>
          <p:nvPr/>
        </p:nvPicPr>
        <p:blipFill>
          <a:blip r:embed="rId3"/>
          <a:stretch>
            <a:fillRect/>
          </a:stretch>
        </p:blipFill>
        <p:spPr>
          <a:xfrm>
            <a:off x="9664861" y="150858"/>
            <a:ext cx="2409152" cy="582064"/>
          </a:xfrm>
          <a:prstGeom prst="rect">
            <a:avLst/>
          </a:prstGeom>
        </p:spPr>
      </p:pic>
      <p:cxnSp>
        <p:nvCxnSpPr>
          <p:cNvPr id="10" name="Straight Connector 9">
            <a:extLst>
              <a:ext uri="{FF2B5EF4-FFF2-40B4-BE49-F238E27FC236}">
                <a16:creationId xmlns:a16="http://schemas.microsoft.com/office/drawing/2014/main" id="{55B29594-8B57-F25A-60C2-3254AD794BCD}"/>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1683177-3385-DAB3-C2A8-4183F1F9C274}"/>
              </a:ext>
            </a:extLst>
          </p:cNvPr>
          <p:cNvSpPr txBox="1"/>
          <p:nvPr/>
        </p:nvSpPr>
        <p:spPr>
          <a:xfrm>
            <a:off x="195809" y="935163"/>
            <a:ext cx="11792991" cy="83099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b="1" u="sng" dirty="0">
                <a:latin typeface="Gill Sans MT" panose="020B0502020104020203" pitchFamily="34" charset="0"/>
              </a:rPr>
              <a:t>78% of all voters think that Border Security is a Serious Issue</a:t>
            </a:r>
            <a:r>
              <a:rPr lang="en-US" sz="1600" dirty="0">
                <a:latin typeface="Gill Sans MT" panose="020B0502020104020203" pitchFamily="34" charset="0"/>
              </a:rPr>
              <a:t> – 47% Very Serious / 31% Somewhat Serious..  This is down 4 points from March 2024 (82%). </a:t>
            </a:r>
          </a:p>
          <a:p>
            <a:pPr marL="285750" indent="-285750">
              <a:buFont typeface="Wingdings" panose="05000000000000000000" pitchFamily="2" charset="2"/>
              <a:buChar char="Ø"/>
            </a:pPr>
            <a:r>
              <a:rPr lang="en-US" sz="1600" dirty="0">
                <a:latin typeface="Gill Sans MT" panose="020B0502020104020203" pitchFamily="34" charset="0"/>
              </a:rPr>
              <a:t>Half of Unaffiliated (50%) and Swing Voters (52% think Border Security is a </a:t>
            </a:r>
            <a:r>
              <a:rPr lang="en-US" sz="1600" u="sng" dirty="0">
                <a:latin typeface="Gill Sans MT" panose="020B0502020104020203" pitchFamily="34" charset="0"/>
              </a:rPr>
              <a:t>Very Serious Issue.</a:t>
            </a:r>
            <a:endParaRPr lang="en-US" sz="1600" dirty="0">
              <a:latin typeface="Gill Sans MT" panose="020B0502020104020203" pitchFamily="34" charset="0"/>
            </a:endParaRPr>
          </a:p>
        </p:txBody>
      </p:sp>
      <p:sp>
        <p:nvSpPr>
          <p:cNvPr id="12" name="TextBox 11">
            <a:extLst>
              <a:ext uri="{FF2B5EF4-FFF2-40B4-BE49-F238E27FC236}">
                <a16:creationId xmlns:a16="http://schemas.microsoft.com/office/drawing/2014/main" id="{9B778A67-5785-977B-D006-F79EE11CE3B8}"/>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Immigration: </a:t>
            </a:r>
            <a:r>
              <a:rPr lang="en-US" sz="3600" dirty="0">
                <a:latin typeface="GillSans-Light" panose="020B0400000000000000" pitchFamily="34" charset="0"/>
              </a:rPr>
              <a:t>Issue Seriousness</a:t>
            </a:r>
          </a:p>
        </p:txBody>
      </p:sp>
    </p:spTree>
    <p:extLst>
      <p:ext uri="{BB962C8B-B14F-4D97-AF65-F5344CB8AC3E}">
        <p14:creationId xmlns:p14="http://schemas.microsoft.com/office/powerpoint/2010/main" val="413078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3635997503"/>
              </p:ext>
            </p:extLst>
          </p:nvPr>
        </p:nvGraphicFramePr>
        <p:xfrm>
          <a:off x="387353" y="2651197"/>
          <a:ext cx="4805895" cy="40043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195809" y="1868310"/>
            <a:ext cx="11787702" cy="646331"/>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Do you think the number of monthly border crossings by UNDOCUMENTED immigrants has increased, decreased, or stayed the same since President Biden took office?</a:t>
            </a:r>
            <a:endParaRPr lang="en-US" i="1" dirty="0">
              <a:latin typeface="Chaparral Pro" panose="02060503040505020203" pitchFamily="18" charset="0"/>
            </a:endParaRP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3"/>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5955732" y="262867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83099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The number of voters that believe monthly border crossings by Undocumented Immigrants has increased during Biden’s presidency fell 6 points from March 2024 (72%)</a:t>
            </a:r>
          </a:p>
          <a:p>
            <a:pPr marL="285750" indent="-285750">
              <a:buFont typeface="Wingdings" panose="05000000000000000000" pitchFamily="2" charset="2"/>
              <a:buChar char="Ø"/>
            </a:pPr>
            <a:r>
              <a:rPr lang="en-US" sz="1600" dirty="0">
                <a:latin typeface="Gill Sans MT" panose="020B0502020104020203" pitchFamily="34" charset="0"/>
              </a:rPr>
              <a:t>A majority of Democrats 57% believe that monthly border crossings have decreased or stayed the same under Biden.</a:t>
            </a: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Immigration: </a:t>
            </a:r>
            <a:r>
              <a:rPr lang="en-US" sz="3600" dirty="0">
                <a:latin typeface="GillSans-Light" panose="020B0400000000000000" pitchFamily="34" charset="0"/>
              </a:rPr>
              <a:t>Undocumented Border Crossings</a:t>
            </a: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29</a:t>
            </a:fld>
            <a:endParaRPr lang="en-US" dirty="0"/>
          </a:p>
        </p:txBody>
      </p:sp>
      <p:graphicFrame>
        <p:nvGraphicFramePr>
          <p:cNvPr id="2" name="Chart 1">
            <a:extLst>
              <a:ext uri="{FF2B5EF4-FFF2-40B4-BE49-F238E27FC236}">
                <a16:creationId xmlns:a16="http://schemas.microsoft.com/office/drawing/2014/main" id="{36FF284A-DAAA-0C66-E746-6145C1A4FE69}"/>
              </a:ext>
            </a:extLst>
          </p:cNvPr>
          <p:cNvGraphicFramePr/>
          <p:nvPr>
            <p:extLst>
              <p:ext uri="{D42A27DB-BD31-4B8C-83A1-F6EECF244321}">
                <p14:modId xmlns:p14="http://schemas.microsoft.com/office/powerpoint/2010/main" val="3293827762"/>
              </p:ext>
            </p:extLst>
          </p:nvPr>
        </p:nvGraphicFramePr>
        <p:xfrm>
          <a:off x="6191019" y="2349660"/>
          <a:ext cx="5264260" cy="4169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083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3EB3137-C414-4188-9450-1F511B46C0D1}"/>
              </a:ext>
            </a:extLst>
          </p:cNvPr>
          <p:cNvSpPr txBox="1"/>
          <p:nvPr/>
        </p:nvSpPr>
        <p:spPr>
          <a:xfrm>
            <a:off x="149629" y="202483"/>
            <a:ext cx="7867533"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Sample Profile</a:t>
            </a:r>
          </a:p>
        </p:txBody>
      </p:sp>
      <p:graphicFrame>
        <p:nvGraphicFramePr>
          <p:cNvPr id="15" name="Chart 14">
            <a:extLst>
              <a:ext uri="{FF2B5EF4-FFF2-40B4-BE49-F238E27FC236}">
                <a16:creationId xmlns:a16="http://schemas.microsoft.com/office/drawing/2014/main" id="{AEAFB624-52F7-4AA1-A2CA-C514580B04B3}"/>
              </a:ext>
            </a:extLst>
          </p:cNvPr>
          <p:cNvGraphicFramePr/>
          <p:nvPr/>
        </p:nvGraphicFramePr>
        <p:xfrm>
          <a:off x="236363" y="2748186"/>
          <a:ext cx="3865373" cy="3104429"/>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99DFEF7E-0355-4216-B021-AF9939C0A3B8}"/>
              </a:ext>
            </a:extLst>
          </p:cNvPr>
          <p:cNvSpPr txBox="1"/>
          <p:nvPr/>
        </p:nvSpPr>
        <p:spPr>
          <a:xfrm>
            <a:off x="1075380" y="2259240"/>
            <a:ext cx="2212258" cy="369332"/>
          </a:xfrm>
          <a:prstGeom prst="rect">
            <a:avLst/>
          </a:prstGeom>
          <a:noFill/>
        </p:spPr>
        <p:txBody>
          <a:bodyPr wrap="square" rtlCol="0">
            <a:spAutoFit/>
          </a:bodyPr>
          <a:lstStyle/>
          <a:p>
            <a:pPr algn="ctr"/>
            <a:r>
              <a:rPr lang="en-US" b="1" dirty="0">
                <a:latin typeface="Gill Sans MT" panose="020B0502020104020203" pitchFamily="34" charset="0"/>
              </a:rPr>
              <a:t>AFFILIATION</a:t>
            </a:r>
          </a:p>
        </p:txBody>
      </p:sp>
      <p:graphicFrame>
        <p:nvGraphicFramePr>
          <p:cNvPr id="11" name="Chart 10">
            <a:extLst>
              <a:ext uri="{FF2B5EF4-FFF2-40B4-BE49-F238E27FC236}">
                <a16:creationId xmlns:a16="http://schemas.microsoft.com/office/drawing/2014/main" id="{A602BC4F-4DC8-4BF0-9FFE-3A74B6835C21}"/>
              </a:ext>
            </a:extLst>
          </p:cNvPr>
          <p:cNvGraphicFramePr/>
          <p:nvPr/>
        </p:nvGraphicFramePr>
        <p:xfrm>
          <a:off x="4000064" y="2748186"/>
          <a:ext cx="3865373" cy="310442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64330B81-D192-44E0-A5D6-65202454EF98}"/>
              </a:ext>
            </a:extLst>
          </p:cNvPr>
          <p:cNvSpPr txBox="1"/>
          <p:nvPr/>
        </p:nvSpPr>
        <p:spPr>
          <a:xfrm>
            <a:off x="4839081" y="2259240"/>
            <a:ext cx="2212258" cy="369332"/>
          </a:xfrm>
          <a:prstGeom prst="rect">
            <a:avLst/>
          </a:prstGeom>
          <a:noFill/>
        </p:spPr>
        <p:txBody>
          <a:bodyPr wrap="square" rtlCol="0">
            <a:spAutoFit/>
          </a:bodyPr>
          <a:lstStyle/>
          <a:p>
            <a:pPr algn="ctr"/>
            <a:r>
              <a:rPr lang="en-US" b="1" dirty="0">
                <a:latin typeface="Gill Sans MT" panose="020B0502020104020203" pitchFamily="34" charset="0"/>
              </a:rPr>
              <a:t>GENDER</a:t>
            </a:r>
          </a:p>
        </p:txBody>
      </p:sp>
      <p:graphicFrame>
        <p:nvGraphicFramePr>
          <p:cNvPr id="17" name="Chart 16">
            <a:extLst>
              <a:ext uri="{FF2B5EF4-FFF2-40B4-BE49-F238E27FC236}">
                <a16:creationId xmlns:a16="http://schemas.microsoft.com/office/drawing/2014/main" id="{65CCB414-8BA4-4AB6-B062-E9EE34063056}"/>
              </a:ext>
            </a:extLst>
          </p:cNvPr>
          <p:cNvGraphicFramePr/>
          <p:nvPr>
            <p:extLst>
              <p:ext uri="{D42A27DB-BD31-4B8C-83A1-F6EECF244321}">
                <p14:modId xmlns:p14="http://schemas.microsoft.com/office/powerpoint/2010/main" val="4251966003"/>
              </p:ext>
            </p:extLst>
          </p:nvPr>
        </p:nvGraphicFramePr>
        <p:xfrm>
          <a:off x="7250922" y="2748186"/>
          <a:ext cx="4679471" cy="310442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68E37FE9-0183-4E81-A0ED-4A09879CD900}"/>
              </a:ext>
            </a:extLst>
          </p:cNvPr>
          <p:cNvSpPr txBox="1"/>
          <p:nvPr/>
        </p:nvSpPr>
        <p:spPr>
          <a:xfrm>
            <a:off x="8484529" y="2259240"/>
            <a:ext cx="2212258" cy="369332"/>
          </a:xfrm>
          <a:prstGeom prst="rect">
            <a:avLst/>
          </a:prstGeom>
          <a:noFill/>
        </p:spPr>
        <p:txBody>
          <a:bodyPr wrap="square" rtlCol="0">
            <a:spAutoFit/>
          </a:bodyPr>
          <a:lstStyle/>
          <a:p>
            <a:pPr algn="ctr"/>
            <a:r>
              <a:rPr lang="en-US" b="1" dirty="0">
                <a:latin typeface="Gill Sans MT" panose="020B0502020104020203" pitchFamily="34" charset="0"/>
              </a:rPr>
              <a:t>AGE</a:t>
            </a:r>
          </a:p>
        </p:txBody>
      </p:sp>
      <p:pic>
        <p:nvPicPr>
          <p:cNvPr id="19" name="Picture 18">
            <a:extLst>
              <a:ext uri="{FF2B5EF4-FFF2-40B4-BE49-F238E27FC236}">
                <a16:creationId xmlns:a16="http://schemas.microsoft.com/office/drawing/2014/main" id="{E78A0A40-CDAA-401A-AD84-8BC32E3023E1}"/>
              </a:ext>
            </a:extLst>
          </p:cNvPr>
          <p:cNvPicPr>
            <a:picLocks noChangeAspect="1"/>
          </p:cNvPicPr>
          <p:nvPr/>
        </p:nvPicPr>
        <p:blipFill>
          <a:blip r:embed="rId5"/>
          <a:stretch>
            <a:fillRect/>
          </a:stretch>
        </p:blipFill>
        <p:spPr>
          <a:xfrm>
            <a:off x="9664861" y="150858"/>
            <a:ext cx="2409152" cy="582064"/>
          </a:xfrm>
          <a:prstGeom prst="rect">
            <a:avLst/>
          </a:prstGeom>
        </p:spPr>
      </p:pic>
      <p:cxnSp>
        <p:nvCxnSpPr>
          <p:cNvPr id="20" name="Straight Connector 19">
            <a:extLst>
              <a:ext uri="{FF2B5EF4-FFF2-40B4-BE49-F238E27FC236}">
                <a16:creationId xmlns:a16="http://schemas.microsoft.com/office/drawing/2014/main" id="{4389CB3A-30A0-4067-9C88-F594E79F2FB5}"/>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F29421E-2734-4559-A4D7-F020E84A95DF}"/>
              </a:ext>
            </a:extLst>
          </p:cNvPr>
          <p:cNvSpPr>
            <a:spLocks noGrp="1"/>
          </p:cNvSpPr>
          <p:nvPr>
            <p:ph type="sldNum" sz="quarter" idx="12"/>
          </p:nvPr>
        </p:nvSpPr>
        <p:spPr/>
        <p:txBody>
          <a:bodyPr/>
          <a:lstStyle/>
          <a:p>
            <a:fld id="{CDA47D8F-C09C-4BE5-969D-B2E1C902DD1B}" type="slidenum">
              <a:rPr lang="en-US" smtClean="0"/>
              <a:t>3</a:t>
            </a:fld>
            <a:endParaRPr lang="en-US"/>
          </a:p>
        </p:txBody>
      </p:sp>
    </p:spTree>
    <p:extLst>
      <p:ext uri="{BB962C8B-B14F-4D97-AF65-F5344CB8AC3E}">
        <p14:creationId xmlns:p14="http://schemas.microsoft.com/office/powerpoint/2010/main" val="2768822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3058562990"/>
              </p:ext>
            </p:extLst>
          </p:nvPr>
        </p:nvGraphicFramePr>
        <p:xfrm>
          <a:off x="387353" y="2651197"/>
          <a:ext cx="4805895" cy="40043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195809" y="2010550"/>
            <a:ext cx="11787702" cy="369332"/>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Which party do you think has been the biggest impediment to resolving our border crisis?</a:t>
            </a:r>
            <a:endParaRPr lang="en-US" i="1" dirty="0">
              <a:latin typeface="Chaparral Pro" panose="02060503040505020203" pitchFamily="18" charset="0"/>
            </a:endParaRP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3"/>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5955732" y="262867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584775"/>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Voters remain split on who’s to blame for the border crisis with 13% saying neither party is to blame. </a:t>
            </a:r>
          </a:p>
          <a:p>
            <a:pPr marL="285750" indent="-285750">
              <a:buFont typeface="Wingdings" panose="05000000000000000000" pitchFamily="2" charset="2"/>
              <a:buChar char="Ø"/>
            </a:pPr>
            <a:r>
              <a:rPr lang="en-US" sz="1600" b="1" dirty="0">
                <a:latin typeface="Gill Sans MT" panose="020B0502020104020203" pitchFamily="34" charset="0"/>
              </a:rPr>
              <a:t>48% of Republican Voters think that the Republican Party is to blame.  </a:t>
            </a:r>
            <a:r>
              <a:rPr lang="en-US" sz="1600" b="1" u="sng" dirty="0">
                <a:latin typeface="Gill Sans MT" panose="020B0502020104020203" pitchFamily="34" charset="0"/>
              </a:rPr>
              <a:t>This up 15 points since March 2024</a:t>
            </a: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Immigration: </a:t>
            </a:r>
            <a:r>
              <a:rPr lang="en-US" sz="3600" dirty="0">
                <a:latin typeface="GillSans-Light" panose="020B0400000000000000" pitchFamily="34" charset="0"/>
              </a:rPr>
              <a:t>Party Blame</a:t>
            </a: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30</a:t>
            </a:fld>
            <a:endParaRPr lang="en-US" dirty="0"/>
          </a:p>
        </p:txBody>
      </p:sp>
      <p:graphicFrame>
        <p:nvGraphicFramePr>
          <p:cNvPr id="2" name="Chart 1">
            <a:extLst>
              <a:ext uri="{FF2B5EF4-FFF2-40B4-BE49-F238E27FC236}">
                <a16:creationId xmlns:a16="http://schemas.microsoft.com/office/drawing/2014/main" id="{36FF284A-DAAA-0C66-E746-6145C1A4FE69}"/>
              </a:ext>
            </a:extLst>
          </p:cNvPr>
          <p:cNvGraphicFramePr/>
          <p:nvPr>
            <p:extLst>
              <p:ext uri="{D42A27DB-BD31-4B8C-83A1-F6EECF244321}">
                <p14:modId xmlns:p14="http://schemas.microsoft.com/office/powerpoint/2010/main" val="2637040404"/>
              </p:ext>
            </p:extLst>
          </p:nvPr>
        </p:nvGraphicFramePr>
        <p:xfrm>
          <a:off x="6191019" y="2349660"/>
          <a:ext cx="5264260" cy="4169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7492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E7A5C5-F6E5-4AEF-8367-1E4845ED73C1}"/>
              </a:ext>
            </a:extLst>
          </p:cNvPr>
          <p:cNvSpPr/>
          <p:nvPr/>
        </p:nvSpPr>
        <p:spPr>
          <a:xfrm>
            <a:off x="0" y="0"/>
            <a:ext cx="12192000" cy="6858000"/>
          </a:xfrm>
          <a:prstGeom prst="rect">
            <a:avLst/>
          </a:prstGeom>
          <a:solidFill>
            <a:srgbClr val="173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FDDF8C7-A470-459B-9006-A1BC37FB03DC}"/>
              </a:ext>
            </a:extLst>
          </p:cNvPr>
          <p:cNvSpPr/>
          <p:nvPr/>
        </p:nvSpPr>
        <p:spPr>
          <a:xfrm>
            <a:off x="399473" y="350982"/>
            <a:ext cx="11393055" cy="6179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 name="Title 1">
            <a:extLst>
              <a:ext uri="{FF2B5EF4-FFF2-40B4-BE49-F238E27FC236}">
                <a16:creationId xmlns:a16="http://schemas.microsoft.com/office/drawing/2014/main" id="{3059F61C-5633-43AD-9B3C-3FDBB6425C89}"/>
              </a:ext>
            </a:extLst>
          </p:cNvPr>
          <p:cNvSpPr>
            <a:spLocks noGrp="1"/>
          </p:cNvSpPr>
          <p:nvPr>
            <p:ph type="title"/>
          </p:nvPr>
        </p:nvSpPr>
        <p:spPr>
          <a:xfrm>
            <a:off x="676564" y="3058059"/>
            <a:ext cx="10838873" cy="1503213"/>
          </a:xfrm>
        </p:spPr>
        <p:txBody>
          <a:bodyPr anchor="t">
            <a:normAutofit/>
          </a:bodyPr>
          <a:lstStyle/>
          <a:p>
            <a:pPr algn="ctr"/>
            <a:r>
              <a:rPr lang="en-US" b="1" dirty="0">
                <a:solidFill>
                  <a:srgbClr val="173059"/>
                </a:solidFill>
                <a:latin typeface="Gill Sans MT" panose="020B0502020104020203" pitchFamily="34" charset="0"/>
              </a:rPr>
              <a:t>UTILITY PRICES</a:t>
            </a:r>
            <a:endParaRPr lang="en-US" sz="3600" b="1" dirty="0">
              <a:solidFill>
                <a:srgbClr val="173059"/>
              </a:solidFill>
              <a:latin typeface="Gill Sans MT" panose="020B0502020104020203" pitchFamily="34" charset="0"/>
            </a:endParaRPr>
          </a:p>
        </p:txBody>
      </p:sp>
      <p:pic>
        <p:nvPicPr>
          <p:cNvPr id="4" name="Picture 3">
            <a:extLst>
              <a:ext uri="{FF2B5EF4-FFF2-40B4-BE49-F238E27FC236}">
                <a16:creationId xmlns:a16="http://schemas.microsoft.com/office/drawing/2014/main" id="{10DA1EC4-D5EB-E34A-AB7A-650BFA62553A}"/>
              </a:ext>
            </a:extLst>
          </p:cNvPr>
          <p:cNvPicPr>
            <a:picLocks noChangeAspect="1"/>
          </p:cNvPicPr>
          <p:nvPr/>
        </p:nvPicPr>
        <p:blipFill rotWithShape="1">
          <a:blip r:embed="rId2">
            <a:extLst>
              <a:ext uri="{28A0092B-C50C-407E-A947-70E740481C1C}">
                <a14:useLocalDpi xmlns:a14="http://schemas.microsoft.com/office/drawing/2010/main" val="0"/>
              </a:ext>
            </a:extLst>
          </a:blip>
          <a:srcRect l="29142" t="18589" r="28355" b="23737"/>
          <a:stretch/>
        </p:blipFill>
        <p:spPr>
          <a:xfrm>
            <a:off x="419792" y="361142"/>
            <a:ext cx="1521879" cy="1595805"/>
          </a:xfrm>
          <a:prstGeom prst="rect">
            <a:avLst/>
          </a:prstGeom>
        </p:spPr>
      </p:pic>
      <p:sp>
        <p:nvSpPr>
          <p:cNvPr id="8" name="Slide Number Placeholder 7">
            <a:extLst>
              <a:ext uri="{FF2B5EF4-FFF2-40B4-BE49-F238E27FC236}">
                <a16:creationId xmlns:a16="http://schemas.microsoft.com/office/drawing/2014/main" id="{ACAB3E18-B2A4-423C-B5A5-84A4E098F960}"/>
              </a:ext>
            </a:extLst>
          </p:cNvPr>
          <p:cNvSpPr>
            <a:spLocks noGrp="1"/>
          </p:cNvSpPr>
          <p:nvPr>
            <p:ph type="sldNum" sz="quarter" idx="12"/>
          </p:nvPr>
        </p:nvSpPr>
        <p:spPr/>
        <p:txBody>
          <a:bodyPr/>
          <a:lstStyle/>
          <a:p>
            <a:fld id="{CDA47D8F-C09C-4BE5-969D-B2E1C902DD1B}" type="slidenum">
              <a:rPr lang="en-US" smtClean="0"/>
              <a:t>31</a:t>
            </a:fld>
            <a:endParaRPr lang="en-US"/>
          </a:p>
        </p:txBody>
      </p:sp>
    </p:spTree>
    <p:extLst>
      <p:ext uri="{BB962C8B-B14F-4D97-AF65-F5344CB8AC3E}">
        <p14:creationId xmlns:p14="http://schemas.microsoft.com/office/powerpoint/2010/main" val="2206466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1512622395"/>
              </p:ext>
            </p:extLst>
          </p:nvPr>
        </p:nvGraphicFramePr>
        <p:xfrm>
          <a:off x="387353" y="2651197"/>
          <a:ext cx="4805895" cy="40043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195809" y="1868310"/>
            <a:ext cx="11787702" cy="369332"/>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Have you seen, read, or heard anything about an increase in electricity costs in Connecticut?</a:t>
            </a:r>
            <a:endParaRPr lang="en-US" i="1" dirty="0">
              <a:latin typeface="Chaparral Pro" panose="02060503040505020203" pitchFamily="18" charset="0"/>
            </a:endParaRP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3"/>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5955732" y="262867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Nearly three-fourths of respondents have seen, read, or heard about increased electricity costs in Connecticut. </a:t>
            </a: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Utility Prices: </a:t>
            </a:r>
            <a:r>
              <a:rPr lang="en-US" sz="3600" dirty="0">
                <a:latin typeface="GillSans-Light" panose="020B0400000000000000" pitchFamily="34" charset="0"/>
              </a:rPr>
              <a:t>Electricity Costs</a:t>
            </a: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32</a:t>
            </a:fld>
            <a:endParaRPr lang="en-US" dirty="0"/>
          </a:p>
        </p:txBody>
      </p:sp>
      <p:graphicFrame>
        <p:nvGraphicFramePr>
          <p:cNvPr id="2" name="Chart 1">
            <a:extLst>
              <a:ext uri="{FF2B5EF4-FFF2-40B4-BE49-F238E27FC236}">
                <a16:creationId xmlns:a16="http://schemas.microsoft.com/office/drawing/2014/main" id="{36FF284A-DAAA-0C66-E746-6145C1A4FE69}"/>
              </a:ext>
            </a:extLst>
          </p:cNvPr>
          <p:cNvGraphicFramePr/>
          <p:nvPr>
            <p:extLst>
              <p:ext uri="{D42A27DB-BD31-4B8C-83A1-F6EECF244321}">
                <p14:modId xmlns:p14="http://schemas.microsoft.com/office/powerpoint/2010/main" val="3072113422"/>
              </p:ext>
            </p:extLst>
          </p:nvPr>
        </p:nvGraphicFramePr>
        <p:xfrm>
          <a:off x="6191019" y="2349660"/>
          <a:ext cx="5264260" cy="4169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5032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2555157590"/>
              </p:ext>
            </p:extLst>
          </p:nvPr>
        </p:nvGraphicFramePr>
        <p:xfrm>
          <a:off x="387353" y="2651197"/>
          <a:ext cx="4805895" cy="40043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195809" y="1868310"/>
            <a:ext cx="11787702" cy="369332"/>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Do you think the government cares about the cost of electricity?</a:t>
            </a:r>
            <a:endParaRPr lang="en-US" i="1" dirty="0">
              <a:latin typeface="Chaparral Pro" panose="02060503040505020203" pitchFamily="18" charset="0"/>
            </a:endParaRP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3"/>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5955732" y="262867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584775"/>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Democrats are more than twice as likely than Republican, Unaffiliated, and Swing voters to think that the government cares about the cost of electricity. </a:t>
            </a: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Utility Prices: </a:t>
            </a:r>
            <a:r>
              <a:rPr lang="en-US" sz="3600" dirty="0">
                <a:latin typeface="GillSans-Light" panose="020B0400000000000000" pitchFamily="34" charset="0"/>
              </a:rPr>
              <a:t>Electricity Costs</a:t>
            </a: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33</a:t>
            </a:fld>
            <a:endParaRPr lang="en-US" dirty="0"/>
          </a:p>
        </p:txBody>
      </p:sp>
      <p:graphicFrame>
        <p:nvGraphicFramePr>
          <p:cNvPr id="2" name="Chart 1">
            <a:extLst>
              <a:ext uri="{FF2B5EF4-FFF2-40B4-BE49-F238E27FC236}">
                <a16:creationId xmlns:a16="http://schemas.microsoft.com/office/drawing/2014/main" id="{36FF284A-DAAA-0C66-E746-6145C1A4FE69}"/>
              </a:ext>
            </a:extLst>
          </p:cNvPr>
          <p:cNvGraphicFramePr/>
          <p:nvPr>
            <p:extLst>
              <p:ext uri="{D42A27DB-BD31-4B8C-83A1-F6EECF244321}">
                <p14:modId xmlns:p14="http://schemas.microsoft.com/office/powerpoint/2010/main" val="892119062"/>
              </p:ext>
            </p:extLst>
          </p:nvPr>
        </p:nvGraphicFramePr>
        <p:xfrm>
          <a:off x="6191019" y="2349660"/>
          <a:ext cx="5264260" cy="4169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9473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1450707706"/>
              </p:ext>
            </p:extLst>
          </p:nvPr>
        </p:nvGraphicFramePr>
        <p:xfrm>
          <a:off x="387353" y="2651197"/>
          <a:ext cx="4805895" cy="40043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195809" y="1868310"/>
            <a:ext cx="11787702" cy="369332"/>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Have you personally experienced an increase in electricity rates in recent months?</a:t>
            </a:r>
            <a:endParaRPr lang="en-US" i="1" dirty="0">
              <a:latin typeface="Chaparral Pro" panose="02060503040505020203" pitchFamily="18" charset="0"/>
            </a:endParaRP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3"/>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5955732" y="262867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4 out 5 respondents have experienced a rate increase.  </a:t>
            </a: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Utility Prices: </a:t>
            </a:r>
            <a:r>
              <a:rPr lang="en-US" sz="3600" dirty="0">
                <a:latin typeface="GillSans-Light" panose="020B0400000000000000" pitchFamily="34" charset="0"/>
              </a:rPr>
              <a:t>Electricity Rate Increases</a:t>
            </a: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34</a:t>
            </a:fld>
            <a:endParaRPr lang="en-US" dirty="0"/>
          </a:p>
        </p:txBody>
      </p:sp>
      <p:graphicFrame>
        <p:nvGraphicFramePr>
          <p:cNvPr id="2" name="Chart 1">
            <a:extLst>
              <a:ext uri="{FF2B5EF4-FFF2-40B4-BE49-F238E27FC236}">
                <a16:creationId xmlns:a16="http://schemas.microsoft.com/office/drawing/2014/main" id="{36FF284A-DAAA-0C66-E746-6145C1A4FE69}"/>
              </a:ext>
            </a:extLst>
          </p:cNvPr>
          <p:cNvGraphicFramePr/>
          <p:nvPr>
            <p:extLst>
              <p:ext uri="{D42A27DB-BD31-4B8C-83A1-F6EECF244321}">
                <p14:modId xmlns:p14="http://schemas.microsoft.com/office/powerpoint/2010/main" val="1201527426"/>
              </p:ext>
            </p:extLst>
          </p:nvPr>
        </p:nvGraphicFramePr>
        <p:xfrm>
          <a:off x="6191019" y="2349660"/>
          <a:ext cx="5264260" cy="4169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6883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3201133014"/>
              </p:ext>
            </p:extLst>
          </p:nvPr>
        </p:nvGraphicFramePr>
        <p:xfrm>
          <a:off x="387353" y="2349660"/>
          <a:ext cx="5523128" cy="430585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195809" y="1868310"/>
            <a:ext cx="11787702" cy="369332"/>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Who do you blame most for the recent increase in electricity rates?</a:t>
            </a:r>
            <a:endParaRPr lang="en-US" i="1" dirty="0">
              <a:latin typeface="Chaparral Pro" panose="02060503040505020203" pitchFamily="18" charset="0"/>
            </a:endParaRP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4"/>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5366452" y="259258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4 out 5 respondents have experienced a rate increase.  </a:t>
            </a: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Utility Prices: </a:t>
            </a:r>
            <a:r>
              <a:rPr lang="en-US" sz="3600" dirty="0">
                <a:latin typeface="GillSans-Light" panose="020B0400000000000000" pitchFamily="34" charset="0"/>
              </a:rPr>
              <a:t>Electricity Rate Increases</a:t>
            </a: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35</a:t>
            </a:fld>
            <a:endParaRPr lang="en-US" dirty="0"/>
          </a:p>
        </p:txBody>
      </p:sp>
      <p:graphicFrame>
        <p:nvGraphicFramePr>
          <p:cNvPr id="2" name="Chart 1">
            <a:extLst>
              <a:ext uri="{FF2B5EF4-FFF2-40B4-BE49-F238E27FC236}">
                <a16:creationId xmlns:a16="http://schemas.microsoft.com/office/drawing/2014/main" id="{36FF284A-DAAA-0C66-E746-6145C1A4FE69}"/>
              </a:ext>
            </a:extLst>
          </p:cNvPr>
          <p:cNvGraphicFramePr/>
          <p:nvPr>
            <p:extLst>
              <p:ext uri="{D42A27DB-BD31-4B8C-83A1-F6EECF244321}">
                <p14:modId xmlns:p14="http://schemas.microsoft.com/office/powerpoint/2010/main" val="3412706540"/>
              </p:ext>
            </p:extLst>
          </p:nvPr>
        </p:nvGraphicFramePr>
        <p:xfrm>
          <a:off x="5411703" y="2349660"/>
          <a:ext cx="6392944" cy="41694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2321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C28046-E4A7-4ACA-9EF6-0D317323E49B}"/>
              </a:ext>
            </a:extLst>
          </p:cNvPr>
          <p:cNvGraphicFramePr/>
          <p:nvPr>
            <p:extLst>
              <p:ext uri="{D42A27DB-BD31-4B8C-83A1-F6EECF244321}">
                <p14:modId xmlns:p14="http://schemas.microsoft.com/office/powerpoint/2010/main" val="635591699"/>
              </p:ext>
            </p:extLst>
          </p:nvPr>
        </p:nvGraphicFramePr>
        <p:xfrm>
          <a:off x="387353" y="2651197"/>
          <a:ext cx="5155396" cy="400432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CE117AA-3E8D-4D0B-9660-6B8CBC98B5DF}"/>
              </a:ext>
            </a:extLst>
          </p:cNvPr>
          <p:cNvSpPr/>
          <p:nvPr/>
        </p:nvSpPr>
        <p:spPr>
          <a:xfrm>
            <a:off x="195809" y="1868310"/>
            <a:ext cx="11787702" cy="369332"/>
          </a:xfrm>
          <a:prstGeom prst="rect">
            <a:avLst/>
          </a:prstGeom>
        </p:spPr>
        <p:txBody>
          <a:bodyPr wrap="square">
            <a:spAutoFit/>
          </a:bodyPr>
          <a:lstStyle/>
          <a:p>
            <a:r>
              <a:rPr lang="en-US" sz="1800" i="1" dirty="0">
                <a:effectLst/>
                <a:latin typeface="Chaparral Pro" panose="02060503040505020203" pitchFamily="18" charset="0"/>
                <a:ea typeface="Times New Roman" panose="02020603050405020304" pitchFamily="18" charset="0"/>
              </a:rPr>
              <a:t>Which political party do you feel is most capable of reducing the cost of electricity in Connecticut?</a:t>
            </a:r>
            <a:endParaRPr lang="en-US" i="1" dirty="0">
              <a:latin typeface="Chaparral Pro" panose="02060503040505020203" pitchFamily="18" charset="0"/>
            </a:endParaRPr>
          </a:p>
        </p:txBody>
      </p:sp>
      <p:pic>
        <p:nvPicPr>
          <p:cNvPr id="6" name="Picture 5">
            <a:extLst>
              <a:ext uri="{FF2B5EF4-FFF2-40B4-BE49-F238E27FC236}">
                <a16:creationId xmlns:a16="http://schemas.microsoft.com/office/drawing/2014/main" id="{5FA73449-C69E-459C-8CDC-BDBF689433A2}"/>
              </a:ext>
            </a:extLst>
          </p:cNvPr>
          <p:cNvPicPr>
            <a:picLocks noChangeAspect="1"/>
          </p:cNvPicPr>
          <p:nvPr/>
        </p:nvPicPr>
        <p:blipFill>
          <a:blip r:embed="rId4"/>
          <a:stretch>
            <a:fillRect/>
          </a:stretch>
        </p:blipFill>
        <p:spPr>
          <a:xfrm>
            <a:off x="9664861" y="150858"/>
            <a:ext cx="2409152" cy="582064"/>
          </a:xfrm>
          <a:prstGeom prst="rect">
            <a:avLst/>
          </a:prstGeom>
        </p:spPr>
      </p:pic>
      <p:cxnSp>
        <p:nvCxnSpPr>
          <p:cNvPr id="8" name="Straight Connector 7">
            <a:extLst>
              <a:ext uri="{FF2B5EF4-FFF2-40B4-BE49-F238E27FC236}">
                <a16:creationId xmlns:a16="http://schemas.microsoft.com/office/drawing/2014/main" id="{A24E0683-0C73-492C-889D-7501CF65924C}"/>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A627B5-B146-438F-B091-D58D3B8B06C7}"/>
              </a:ext>
            </a:extLst>
          </p:cNvPr>
          <p:cNvCxnSpPr>
            <a:cxnSpLocks/>
          </p:cNvCxnSpPr>
          <p:nvPr/>
        </p:nvCxnSpPr>
        <p:spPr>
          <a:xfrm flipH="1">
            <a:off x="5955732" y="2628671"/>
            <a:ext cx="45251" cy="392656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273586-E5FA-459E-8B30-5EB6E385FFAE}"/>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Nearly three-fourths of respondents have seen, read, or heard about increased electricity costs in Connecticut. </a:t>
            </a:r>
          </a:p>
        </p:txBody>
      </p:sp>
      <p:sp>
        <p:nvSpPr>
          <p:cNvPr id="13" name="TextBox 12">
            <a:extLst>
              <a:ext uri="{FF2B5EF4-FFF2-40B4-BE49-F238E27FC236}">
                <a16:creationId xmlns:a16="http://schemas.microsoft.com/office/drawing/2014/main" id="{079779AD-CF65-4C15-833C-BC96CB093A8F}"/>
              </a:ext>
            </a:extLst>
          </p:cNvPr>
          <p:cNvSpPr txBox="1"/>
          <p:nvPr/>
        </p:nvSpPr>
        <p:spPr>
          <a:xfrm>
            <a:off x="149629" y="202483"/>
            <a:ext cx="9515232"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Utility Prices: </a:t>
            </a:r>
            <a:r>
              <a:rPr lang="en-US" sz="3600" dirty="0">
                <a:latin typeface="GillSans-Light" panose="020B0400000000000000" pitchFamily="34" charset="0"/>
              </a:rPr>
              <a:t>Electricity Costs</a:t>
            </a:r>
          </a:p>
        </p:txBody>
      </p:sp>
      <p:sp>
        <p:nvSpPr>
          <p:cNvPr id="14" name="Slide Number Placeholder 9">
            <a:extLst>
              <a:ext uri="{FF2B5EF4-FFF2-40B4-BE49-F238E27FC236}">
                <a16:creationId xmlns:a16="http://schemas.microsoft.com/office/drawing/2014/main" id="{50127509-9EDC-4265-A1AB-136DD03D7E9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36</a:t>
            </a:fld>
            <a:endParaRPr lang="en-US" dirty="0"/>
          </a:p>
        </p:txBody>
      </p:sp>
      <p:graphicFrame>
        <p:nvGraphicFramePr>
          <p:cNvPr id="2" name="Chart 1">
            <a:extLst>
              <a:ext uri="{FF2B5EF4-FFF2-40B4-BE49-F238E27FC236}">
                <a16:creationId xmlns:a16="http://schemas.microsoft.com/office/drawing/2014/main" id="{36FF284A-DAAA-0C66-E746-6145C1A4FE69}"/>
              </a:ext>
            </a:extLst>
          </p:cNvPr>
          <p:cNvGraphicFramePr/>
          <p:nvPr>
            <p:extLst>
              <p:ext uri="{D42A27DB-BD31-4B8C-83A1-F6EECF244321}">
                <p14:modId xmlns:p14="http://schemas.microsoft.com/office/powerpoint/2010/main" val="1391831105"/>
              </p:ext>
            </p:extLst>
          </p:nvPr>
        </p:nvGraphicFramePr>
        <p:xfrm>
          <a:off x="6191019" y="2349660"/>
          <a:ext cx="5264260" cy="41694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3306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3EB3137-C414-4188-9450-1F511B46C0D1}"/>
              </a:ext>
            </a:extLst>
          </p:cNvPr>
          <p:cNvSpPr txBox="1"/>
          <p:nvPr/>
        </p:nvSpPr>
        <p:spPr>
          <a:xfrm>
            <a:off x="149629" y="202483"/>
            <a:ext cx="7419571"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Vote History</a:t>
            </a:r>
          </a:p>
        </p:txBody>
      </p:sp>
      <p:sp>
        <p:nvSpPr>
          <p:cNvPr id="22" name="TextBox 21">
            <a:extLst>
              <a:ext uri="{FF2B5EF4-FFF2-40B4-BE49-F238E27FC236}">
                <a16:creationId xmlns:a16="http://schemas.microsoft.com/office/drawing/2014/main" id="{B802DF95-6710-4CFC-B161-0A4C1C26F684}"/>
              </a:ext>
            </a:extLst>
          </p:cNvPr>
          <p:cNvSpPr txBox="1"/>
          <p:nvPr/>
        </p:nvSpPr>
        <p:spPr>
          <a:xfrm>
            <a:off x="195809" y="935163"/>
            <a:ext cx="11792991" cy="584775"/>
          </a:xfrm>
          <a:prstGeom prst="rect">
            <a:avLst/>
          </a:prstGeom>
          <a:solidFill>
            <a:schemeClr val="bg1">
              <a:lumMod val="85000"/>
            </a:schemeClr>
          </a:solidFill>
        </p:spPr>
        <p:txBody>
          <a:bodyPr wrap="square" rtlCol="0">
            <a:spAutoFit/>
          </a:bodyPr>
          <a:lstStyle/>
          <a:p>
            <a:r>
              <a:rPr lang="en-US" sz="1600" dirty="0">
                <a:latin typeface="Gill Sans MT" panose="020B0502020104020203" pitchFamily="34" charset="0"/>
              </a:rPr>
              <a:t>Swing Voters are respondents that self identified as historically voting for candidates across party lines.  Swing voters comprise 25% (N=129) of the sample.  </a:t>
            </a:r>
          </a:p>
        </p:txBody>
      </p:sp>
      <p:cxnSp>
        <p:nvCxnSpPr>
          <p:cNvPr id="8" name="Straight Connector 7">
            <a:extLst>
              <a:ext uri="{FF2B5EF4-FFF2-40B4-BE49-F238E27FC236}">
                <a16:creationId xmlns:a16="http://schemas.microsoft.com/office/drawing/2014/main" id="{DEF8D0AF-9FDE-4AA7-BEA9-5F481DD10A9B}"/>
              </a:ext>
            </a:extLst>
          </p:cNvPr>
          <p:cNvCxnSpPr>
            <a:cxnSpLocks/>
          </p:cNvCxnSpPr>
          <p:nvPr/>
        </p:nvCxnSpPr>
        <p:spPr>
          <a:xfrm>
            <a:off x="5668433" y="2268821"/>
            <a:ext cx="0" cy="434572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E45D0443-D2D7-414A-ADD4-5CF6547C50ED}"/>
              </a:ext>
            </a:extLst>
          </p:cNvPr>
          <p:cNvGraphicFramePr/>
          <p:nvPr>
            <p:extLst>
              <p:ext uri="{D42A27DB-BD31-4B8C-83A1-F6EECF244321}">
                <p14:modId xmlns:p14="http://schemas.microsoft.com/office/powerpoint/2010/main" val="1274636798"/>
              </p:ext>
            </p:extLst>
          </p:nvPr>
        </p:nvGraphicFramePr>
        <p:xfrm>
          <a:off x="741915" y="2819625"/>
          <a:ext cx="4810295" cy="3643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D699D126-1C30-4085-B1C2-38F55B0E6567}"/>
              </a:ext>
            </a:extLst>
          </p:cNvPr>
          <p:cNvGraphicFramePr/>
          <p:nvPr>
            <p:extLst>
              <p:ext uri="{D42A27DB-BD31-4B8C-83A1-F6EECF244321}">
                <p14:modId xmlns:p14="http://schemas.microsoft.com/office/powerpoint/2010/main" val="121537702"/>
              </p:ext>
            </p:extLst>
          </p:nvPr>
        </p:nvGraphicFramePr>
        <p:xfrm>
          <a:off x="8872568" y="3248089"/>
          <a:ext cx="3023330" cy="246169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72D692D1-9FE2-4BAC-B0B1-7A5471001084}"/>
              </a:ext>
            </a:extLst>
          </p:cNvPr>
          <p:cNvSpPr txBox="1"/>
          <p:nvPr/>
        </p:nvSpPr>
        <p:spPr>
          <a:xfrm>
            <a:off x="9087736" y="2908574"/>
            <a:ext cx="2808162" cy="461665"/>
          </a:xfrm>
          <a:prstGeom prst="rect">
            <a:avLst/>
          </a:prstGeom>
          <a:noFill/>
        </p:spPr>
        <p:txBody>
          <a:bodyPr wrap="square" rtlCol="0">
            <a:spAutoFit/>
          </a:bodyPr>
          <a:lstStyle/>
          <a:p>
            <a:pPr algn="ctr"/>
            <a:r>
              <a:rPr lang="en-US" sz="1200" dirty="0">
                <a:latin typeface="Gill Sans MT" panose="020B0502020104020203" pitchFamily="34" charset="0"/>
              </a:rPr>
              <a:t>SWING VOTERS </a:t>
            </a:r>
          </a:p>
          <a:p>
            <a:pPr algn="ctr"/>
            <a:r>
              <a:rPr lang="en-US" sz="1200" dirty="0">
                <a:latin typeface="Gill Sans MT" panose="020B0502020104020203" pitchFamily="34" charset="0"/>
              </a:rPr>
              <a:t>BY AFFILIATION</a:t>
            </a:r>
          </a:p>
        </p:txBody>
      </p:sp>
      <p:cxnSp>
        <p:nvCxnSpPr>
          <p:cNvPr id="17" name="Straight Connector 16">
            <a:extLst>
              <a:ext uri="{FF2B5EF4-FFF2-40B4-BE49-F238E27FC236}">
                <a16:creationId xmlns:a16="http://schemas.microsoft.com/office/drawing/2014/main" id="{3EA47CA5-5E06-4BF1-A85D-1AF7574F7E56}"/>
              </a:ext>
            </a:extLst>
          </p:cNvPr>
          <p:cNvCxnSpPr>
            <a:cxnSpLocks/>
          </p:cNvCxnSpPr>
          <p:nvPr/>
        </p:nvCxnSpPr>
        <p:spPr>
          <a:xfrm flipV="1">
            <a:off x="8507549" y="3434971"/>
            <a:ext cx="694178" cy="413323"/>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101D3F-CFB4-4A31-B9F5-E1B39A65C30B}"/>
              </a:ext>
            </a:extLst>
          </p:cNvPr>
          <p:cNvCxnSpPr>
            <a:cxnSpLocks/>
          </p:cNvCxnSpPr>
          <p:nvPr/>
        </p:nvCxnSpPr>
        <p:spPr>
          <a:xfrm>
            <a:off x="8489261" y="4703189"/>
            <a:ext cx="698567" cy="385839"/>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7900128-599B-4355-8D53-9155B196C580}"/>
              </a:ext>
            </a:extLst>
          </p:cNvPr>
          <p:cNvSpPr/>
          <p:nvPr/>
        </p:nvSpPr>
        <p:spPr>
          <a:xfrm>
            <a:off x="9187828" y="3434971"/>
            <a:ext cx="2708070" cy="1654057"/>
          </a:xfrm>
          <a:prstGeom prst="rect">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hart 19">
            <a:extLst>
              <a:ext uri="{FF2B5EF4-FFF2-40B4-BE49-F238E27FC236}">
                <a16:creationId xmlns:a16="http://schemas.microsoft.com/office/drawing/2014/main" id="{5595259F-A8D5-41D9-B981-F0AA89E5EE52}"/>
              </a:ext>
            </a:extLst>
          </p:cNvPr>
          <p:cNvGraphicFramePr/>
          <p:nvPr>
            <p:extLst>
              <p:ext uri="{D42A27DB-BD31-4B8C-83A1-F6EECF244321}">
                <p14:modId xmlns:p14="http://schemas.microsoft.com/office/powerpoint/2010/main" val="3339005211"/>
              </p:ext>
            </p:extLst>
          </p:nvPr>
        </p:nvGraphicFramePr>
        <p:xfrm>
          <a:off x="6033453" y="2265412"/>
          <a:ext cx="2938061" cy="4790792"/>
        </p:xfrm>
        <a:graphic>
          <a:graphicData uri="http://schemas.openxmlformats.org/drawingml/2006/chart">
            <c:chart xmlns:c="http://schemas.openxmlformats.org/drawingml/2006/chart" xmlns:r="http://schemas.openxmlformats.org/officeDocument/2006/relationships" r:id="rId4"/>
          </a:graphicData>
        </a:graphic>
      </p:graphicFrame>
      <p:pic>
        <p:nvPicPr>
          <p:cNvPr id="21" name="Picture 20">
            <a:extLst>
              <a:ext uri="{FF2B5EF4-FFF2-40B4-BE49-F238E27FC236}">
                <a16:creationId xmlns:a16="http://schemas.microsoft.com/office/drawing/2014/main" id="{BF90E531-3FA6-403A-8973-76C7E6B75591}"/>
              </a:ext>
            </a:extLst>
          </p:cNvPr>
          <p:cNvPicPr>
            <a:picLocks noChangeAspect="1"/>
          </p:cNvPicPr>
          <p:nvPr/>
        </p:nvPicPr>
        <p:blipFill>
          <a:blip r:embed="rId5"/>
          <a:stretch>
            <a:fillRect/>
          </a:stretch>
        </p:blipFill>
        <p:spPr>
          <a:xfrm>
            <a:off x="9664861" y="150858"/>
            <a:ext cx="2409152" cy="582064"/>
          </a:xfrm>
          <a:prstGeom prst="rect">
            <a:avLst/>
          </a:prstGeom>
        </p:spPr>
      </p:pic>
      <p:cxnSp>
        <p:nvCxnSpPr>
          <p:cNvPr id="23" name="Straight Connector 22">
            <a:extLst>
              <a:ext uri="{FF2B5EF4-FFF2-40B4-BE49-F238E27FC236}">
                <a16:creationId xmlns:a16="http://schemas.microsoft.com/office/drawing/2014/main" id="{A19E9539-70BA-45ED-9EEF-FEED1CC6687F}"/>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5FCD5D8-E095-4593-9123-DC292559A051}"/>
              </a:ext>
            </a:extLst>
          </p:cNvPr>
          <p:cNvSpPr>
            <a:spLocks noGrp="1"/>
          </p:cNvSpPr>
          <p:nvPr>
            <p:ph type="sldNum" sz="quarter" idx="12"/>
          </p:nvPr>
        </p:nvSpPr>
        <p:spPr/>
        <p:txBody>
          <a:bodyPr/>
          <a:lstStyle/>
          <a:p>
            <a:fld id="{CDA47D8F-C09C-4BE5-969D-B2E1C902DD1B}" type="slidenum">
              <a:rPr lang="en-US" smtClean="0"/>
              <a:t>4</a:t>
            </a:fld>
            <a:endParaRPr lang="en-US"/>
          </a:p>
        </p:txBody>
      </p:sp>
    </p:spTree>
    <p:extLst>
      <p:ext uri="{BB962C8B-B14F-4D97-AF65-F5344CB8AC3E}">
        <p14:creationId xmlns:p14="http://schemas.microsoft.com/office/powerpoint/2010/main" val="114295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E7A5C5-F6E5-4AEF-8367-1E4845ED73C1}"/>
              </a:ext>
            </a:extLst>
          </p:cNvPr>
          <p:cNvSpPr/>
          <p:nvPr/>
        </p:nvSpPr>
        <p:spPr>
          <a:xfrm>
            <a:off x="0" y="0"/>
            <a:ext cx="12192000" cy="6858000"/>
          </a:xfrm>
          <a:prstGeom prst="rect">
            <a:avLst/>
          </a:prstGeom>
          <a:solidFill>
            <a:srgbClr val="173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FDDF8C7-A470-459B-9006-A1BC37FB03DC}"/>
              </a:ext>
            </a:extLst>
          </p:cNvPr>
          <p:cNvSpPr/>
          <p:nvPr/>
        </p:nvSpPr>
        <p:spPr>
          <a:xfrm>
            <a:off x="399473" y="350982"/>
            <a:ext cx="11393055" cy="6179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 name="Title 1">
            <a:extLst>
              <a:ext uri="{FF2B5EF4-FFF2-40B4-BE49-F238E27FC236}">
                <a16:creationId xmlns:a16="http://schemas.microsoft.com/office/drawing/2014/main" id="{3059F61C-5633-43AD-9B3C-3FDBB6425C89}"/>
              </a:ext>
            </a:extLst>
          </p:cNvPr>
          <p:cNvSpPr>
            <a:spLocks noGrp="1"/>
          </p:cNvSpPr>
          <p:nvPr>
            <p:ph type="title"/>
          </p:nvPr>
        </p:nvSpPr>
        <p:spPr>
          <a:xfrm>
            <a:off x="676564" y="3058059"/>
            <a:ext cx="10838873" cy="1503213"/>
          </a:xfrm>
        </p:spPr>
        <p:txBody>
          <a:bodyPr anchor="t">
            <a:normAutofit/>
          </a:bodyPr>
          <a:lstStyle/>
          <a:p>
            <a:pPr algn="ctr"/>
            <a:r>
              <a:rPr lang="en-US" b="1" dirty="0">
                <a:solidFill>
                  <a:srgbClr val="173059"/>
                </a:solidFill>
                <a:latin typeface="Gill Sans MT" panose="020B0502020104020203" pitchFamily="34" charset="0"/>
              </a:rPr>
              <a:t>STATE ECONOMY AND WAY OF LIFE</a:t>
            </a:r>
            <a:endParaRPr lang="en-US" sz="3600" b="1" dirty="0">
              <a:solidFill>
                <a:srgbClr val="173059"/>
              </a:solidFill>
              <a:latin typeface="Gill Sans MT" panose="020B0502020104020203" pitchFamily="34" charset="0"/>
            </a:endParaRPr>
          </a:p>
        </p:txBody>
      </p:sp>
      <p:pic>
        <p:nvPicPr>
          <p:cNvPr id="4" name="Picture 3">
            <a:extLst>
              <a:ext uri="{FF2B5EF4-FFF2-40B4-BE49-F238E27FC236}">
                <a16:creationId xmlns:a16="http://schemas.microsoft.com/office/drawing/2014/main" id="{10DA1EC4-D5EB-E34A-AB7A-650BFA62553A}"/>
              </a:ext>
            </a:extLst>
          </p:cNvPr>
          <p:cNvPicPr>
            <a:picLocks noChangeAspect="1"/>
          </p:cNvPicPr>
          <p:nvPr/>
        </p:nvPicPr>
        <p:blipFill rotWithShape="1">
          <a:blip r:embed="rId2">
            <a:extLst>
              <a:ext uri="{28A0092B-C50C-407E-A947-70E740481C1C}">
                <a14:useLocalDpi xmlns:a14="http://schemas.microsoft.com/office/drawing/2010/main" val="0"/>
              </a:ext>
            </a:extLst>
          </a:blip>
          <a:srcRect l="29142" t="18589" r="28355" b="23737"/>
          <a:stretch/>
        </p:blipFill>
        <p:spPr>
          <a:xfrm>
            <a:off x="419792" y="361142"/>
            <a:ext cx="1521879" cy="1595805"/>
          </a:xfrm>
          <a:prstGeom prst="rect">
            <a:avLst/>
          </a:prstGeom>
        </p:spPr>
      </p:pic>
      <p:sp>
        <p:nvSpPr>
          <p:cNvPr id="8" name="Slide Number Placeholder 7">
            <a:extLst>
              <a:ext uri="{FF2B5EF4-FFF2-40B4-BE49-F238E27FC236}">
                <a16:creationId xmlns:a16="http://schemas.microsoft.com/office/drawing/2014/main" id="{ACAB3E18-B2A4-423C-B5A5-84A4E098F960}"/>
              </a:ext>
            </a:extLst>
          </p:cNvPr>
          <p:cNvSpPr>
            <a:spLocks noGrp="1"/>
          </p:cNvSpPr>
          <p:nvPr>
            <p:ph type="sldNum" sz="quarter" idx="12"/>
          </p:nvPr>
        </p:nvSpPr>
        <p:spPr/>
        <p:txBody>
          <a:bodyPr/>
          <a:lstStyle/>
          <a:p>
            <a:fld id="{CDA47D8F-C09C-4BE5-969D-B2E1C902DD1B}" type="slidenum">
              <a:rPr lang="en-US" smtClean="0"/>
              <a:t>5</a:t>
            </a:fld>
            <a:endParaRPr lang="en-US"/>
          </a:p>
        </p:txBody>
      </p:sp>
    </p:spTree>
    <p:extLst>
      <p:ext uri="{BB962C8B-B14F-4D97-AF65-F5344CB8AC3E}">
        <p14:creationId xmlns:p14="http://schemas.microsoft.com/office/powerpoint/2010/main" val="85134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B643E-516F-4B8C-A2A0-F33FDCF83E14}"/>
              </a:ext>
            </a:extLst>
          </p:cNvPr>
          <p:cNvSpPr txBox="1"/>
          <p:nvPr/>
        </p:nvSpPr>
        <p:spPr>
          <a:xfrm>
            <a:off x="149629" y="202483"/>
            <a:ext cx="7419571"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Quality of Life</a:t>
            </a:r>
          </a:p>
        </p:txBody>
      </p:sp>
      <p:sp>
        <p:nvSpPr>
          <p:cNvPr id="31" name="Rectangle 30">
            <a:extLst>
              <a:ext uri="{FF2B5EF4-FFF2-40B4-BE49-F238E27FC236}">
                <a16:creationId xmlns:a16="http://schemas.microsoft.com/office/drawing/2014/main" id="{5681161F-4600-4700-8B27-4068FB22E896}"/>
              </a:ext>
            </a:extLst>
          </p:cNvPr>
          <p:cNvSpPr/>
          <p:nvPr/>
        </p:nvSpPr>
        <p:spPr>
          <a:xfrm>
            <a:off x="288098" y="2011371"/>
            <a:ext cx="10901012" cy="400110"/>
          </a:xfrm>
          <a:prstGeom prst="rect">
            <a:avLst/>
          </a:prstGeom>
        </p:spPr>
        <p:txBody>
          <a:bodyPr wrap="square">
            <a:spAutoFit/>
          </a:bodyPr>
          <a:lstStyle/>
          <a:p>
            <a:r>
              <a:rPr lang="en-US" sz="2000" i="1" dirty="0">
                <a:latin typeface="Chaparral Pro" pitchFamily="18" charset="0"/>
                <a:cs typeface="Avenir Next Regular"/>
              </a:rPr>
              <a:t>How would you rate your overall quality of life in Connecticut?  Would you say it is excellent, good, fair or poor? </a:t>
            </a:r>
          </a:p>
        </p:txBody>
      </p:sp>
      <p:graphicFrame>
        <p:nvGraphicFramePr>
          <p:cNvPr id="4" name="Chart 3">
            <a:extLst>
              <a:ext uri="{FF2B5EF4-FFF2-40B4-BE49-F238E27FC236}">
                <a16:creationId xmlns:a16="http://schemas.microsoft.com/office/drawing/2014/main" id="{61663AAF-A3CD-4F1A-9237-2A6083861DAC}"/>
              </a:ext>
            </a:extLst>
          </p:cNvPr>
          <p:cNvGraphicFramePr/>
          <p:nvPr>
            <p:extLst>
              <p:ext uri="{D42A27DB-BD31-4B8C-83A1-F6EECF244321}">
                <p14:modId xmlns:p14="http://schemas.microsoft.com/office/powerpoint/2010/main" val="155089286"/>
              </p:ext>
            </p:extLst>
          </p:nvPr>
        </p:nvGraphicFramePr>
        <p:xfrm>
          <a:off x="415447" y="2693529"/>
          <a:ext cx="11361107" cy="3884347"/>
        </p:xfrm>
        <a:graphic>
          <a:graphicData uri="http://schemas.openxmlformats.org/drawingml/2006/chart">
            <c:chart xmlns:c="http://schemas.openxmlformats.org/drawingml/2006/chart" xmlns:r="http://schemas.openxmlformats.org/officeDocument/2006/relationships" r:id="rId2"/>
          </a:graphicData>
        </a:graphic>
      </p:graphicFrame>
      <p:pic>
        <p:nvPicPr>
          <p:cNvPr id="29" name="Picture 28">
            <a:extLst>
              <a:ext uri="{FF2B5EF4-FFF2-40B4-BE49-F238E27FC236}">
                <a16:creationId xmlns:a16="http://schemas.microsoft.com/office/drawing/2014/main" id="{EAA486B4-2F95-46BF-97C4-0E991E991BA8}"/>
              </a:ext>
            </a:extLst>
          </p:cNvPr>
          <p:cNvPicPr>
            <a:picLocks noChangeAspect="1"/>
          </p:cNvPicPr>
          <p:nvPr/>
        </p:nvPicPr>
        <p:blipFill>
          <a:blip r:embed="rId3"/>
          <a:stretch>
            <a:fillRect/>
          </a:stretch>
        </p:blipFill>
        <p:spPr>
          <a:xfrm>
            <a:off x="9664861" y="150858"/>
            <a:ext cx="2409152" cy="582064"/>
          </a:xfrm>
          <a:prstGeom prst="rect">
            <a:avLst/>
          </a:prstGeom>
        </p:spPr>
      </p:pic>
      <p:cxnSp>
        <p:nvCxnSpPr>
          <p:cNvPr id="30" name="Straight Connector 29">
            <a:extLst>
              <a:ext uri="{FF2B5EF4-FFF2-40B4-BE49-F238E27FC236}">
                <a16:creationId xmlns:a16="http://schemas.microsoft.com/office/drawing/2014/main" id="{98529BD7-3AF3-49DA-BD66-777D236B6000}"/>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37A5F6-60CC-4A97-9E09-43B9FC8A4496}"/>
              </a:ext>
            </a:extLst>
          </p:cNvPr>
          <p:cNvSpPr txBox="1"/>
          <p:nvPr/>
        </p:nvSpPr>
        <p:spPr>
          <a:xfrm>
            <a:off x="195809" y="935163"/>
            <a:ext cx="11792991" cy="584775"/>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Quality of life in Connecticut remains high with strong majority of voters (66%) describing it as either good (50%) or excellent (16%).  This has remained relatively consistent over the past four years. </a:t>
            </a:r>
          </a:p>
        </p:txBody>
      </p:sp>
      <p:sp>
        <p:nvSpPr>
          <p:cNvPr id="11" name="Slide Number Placeholder 9">
            <a:extLst>
              <a:ext uri="{FF2B5EF4-FFF2-40B4-BE49-F238E27FC236}">
                <a16:creationId xmlns:a16="http://schemas.microsoft.com/office/drawing/2014/main" id="{B01C82E3-564D-486D-BD94-8596AD4FCE1E}"/>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6</a:t>
            </a:fld>
            <a:endParaRPr lang="en-US" dirty="0"/>
          </a:p>
        </p:txBody>
      </p:sp>
    </p:spTree>
    <p:extLst>
      <p:ext uri="{BB962C8B-B14F-4D97-AF65-F5344CB8AC3E}">
        <p14:creationId xmlns:p14="http://schemas.microsoft.com/office/powerpoint/2010/main" val="342254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B643E-516F-4B8C-A2A0-F33FDCF83E14}"/>
              </a:ext>
            </a:extLst>
          </p:cNvPr>
          <p:cNvSpPr txBox="1"/>
          <p:nvPr/>
        </p:nvSpPr>
        <p:spPr>
          <a:xfrm>
            <a:off x="149629" y="202483"/>
            <a:ext cx="7419571"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Future Outlook</a:t>
            </a:r>
          </a:p>
        </p:txBody>
      </p:sp>
      <p:sp>
        <p:nvSpPr>
          <p:cNvPr id="31" name="Rectangle 30">
            <a:extLst>
              <a:ext uri="{FF2B5EF4-FFF2-40B4-BE49-F238E27FC236}">
                <a16:creationId xmlns:a16="http://schemas.microsoft.com/office/drawing/2014/main" id="{5681161F-4600-4700-8B27-4068FB22E896}"/>
              </a:ext>
            </a:extLst>
          </p:cNvPr>
          <p:cNvSpPr/>
          <p:nvPr/>
        </p:nvSpPr>
        <p:spPr>
          <a:xfrm>
            <a:off x="288098" y="2397451"/>
            <a:ext cx="10901012" cy="646331"/>
          </a:xfrm>
          <a:prstGeom prst="rect">
            <a:avLst/>
          </a:prstGeom>
        </p:spPr>
        <p:txBody>
          <a:bodyPr wrap="square">
            <a:spAutoFit/>
          </a:bodyPr>
          <a:lstStyle/>
          <a:p>
            <a:r>
              <a:rPr lang="en-US" i="1" dirty="0">
                <a:latin typeface="Chaparral Pro" pitchFamily="18" charset="0"/>
                <a:cs typeface="Avenir Next Regular"/>
              </a:rPr>
              <a:t>Do you think the future of Connecticut holds more opportunity for you and your family, less opportunity or that their will be no change?</a:t>
            </a:r>
          </a:p>
        </p:txBody>
      </p:sp>
      <p:graphicFrame>
        <p:nvGraphicFramePr>
          <p:cNvPr id="4" name="Chart 3">
            <a:extLst>
              <a:ext uri="{FF2B5EF4-FFF2-40B4-BE49-F238E27FC236}">
                <a16:creationId xmlns:a16="http://schemas.microsoft.com/office/drawing/2014/main" id="{61663AAF-A3CD-4F1A-9237-2A6083861DAC}"/>
              </a:ext>
            </a:extLst>
          </p:cNvPr>
          <p:cNvGraphicFramePr/>
          <p:nvPr>
            <p:extLst>
              <p:ext uri="{D42A27DB-BD31-4B8C-83A1-F6EECF244321}">
                <p14:modId xmlns:p14="http://schemas.microsoft.com/office/powerpoint/2010/main" val="2397155307"/>
              </p:ext>
            </p:extLst>
          </p:nvPr>
        </p:nvGraphicFramePr>
        <p:xfrm>
          <a:off x="415447" y="2693529"/>
          <a:ext cx="11361107" cy="3884347"/>
        </p:xfrm>
        <a:graphic>
          <a:graphicData uri="http://schemas.openxmlformats.org/drawingml/2006/chart">
            <c:chart xmlns:c="http://schemas.openxmlformats.org/drawingml/2006/chart" xmlns:r="http://schemas.openxmlformats.org/officeDocument/2006/relationships" r:id="rId2"/>
          </a:graphicData>
        </a:graphic>
      </p:graphicFrame>
      <p:pic>
        <p:nvPicPr>
          <p:cNvPr id="29" name="Picture 28">
            <a:extLst>
              <a:ext uri="{FF2B5EF4-FFF2-40B4-BE49-F238E27FC236}">
                <a16:creationId xmlns:a16="http://schemas.microsoft.com/office/drawing/2014/main" id="{EAA486B4-2F95-46BF-97C4-0E991E991BA8}"/>
              </a:ext>
            </a:extLst>
          </p:cNvPr>
          <p:cNvPicPr>
            <a:picLocks noChangeAspect="1"/>
          </p:cNvPicPr>
          <p:nvPr/>
        </p:nvPicPr>
        <p:blipFill>
          <a:blip r:embed="rId3"/>
          <a:stretch>
            <a:fillRect/>
          </a:stretch>
        </p:blipFill>
        <p:spPr>
          <a:xfrm>
            <a:off x="9664861" y="150858"/>
            <a:ext cx="2409152" cy="582064"/>
          </a:xfrm>
          <a:prstGeom prst="rect">
            <a:avLst/>
          </a:prstGeom>
        </p:spPr>
      </p:pic>
      <p:cxnSp>
        <p:nvCxnSpPr>
          <p:cNvPr id="30" name="Straight Connector 29">
            <a:extLst>
              <a:ext uri="{FF2B5EF4-FFF2-40B4-BE49-F238E27FC236}">
                <a16:creationId xmlns:a16="http://schemas.microsoft.com/office/drawing/2014/main" id="{98529BD7-3AF3-49DA-BD66-777D236B6000}"/>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902C68-6DCC-4AA6-83E0-A1F830F0FDB2}"/>
              </a:ext>
            </a:extLst>
          </p:cNvPr>
          <p:cNvSpPr txBox="1"/>
          <p:nvPr/>
        </p:nvSpPr>
        <p:spPr>
          <a:xfrm>
            <a:off x="195809" y="935163"/>
            <a:ext cx="11792991" cy="338554"/>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Segments that were more likely to say it will hold less opportunity include: Republicans (44%), Unaffiliated (40%) and Swing Voters (36%), </a:t>
            </a:r>
          </a:p>
        </p:txBody>
      </p:sp>
      <p:sp>
        <p:nvSpPr>
          <p:cNvPr id="11" name="Slide Number Placeholder 9">
            <a:extLst>
              <a:ext uri="{FF2B5EF4-FFF2-40B4-BE49-F238E27FC236}">
                <a16:creationId xmlns:a16="http://schemas.microsoft.com/office/drawing/2014/main" id="{3AF3EB1E-8893-4843-B99A-384F86886B7B}"/>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7</a:t>
            </a:fld>
            <a:endParaRPr lang="en-US" dirty="0"/>
          </a:p>
        </p:txBody>
      </p:sp>
    </p:spTree>
    <p:extLst>
      <p:ext uri="{BB962C8B-B14F-4D97-AF65-F5344CB8AC3E}">
        <p14:creationId xmlns:p14="http://schemas.microsoft.com/office/powerpoint/2010/main" val="208066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B643E-516F-4B8C-A2A0-F33FDCF83E14}"/>
              </a:ext>
            </a:extLst>
          </p:cNvPr>
          <p:cNvSpPr txBox="1"/>
          <p:nvPr/>
        </p:nvSpPr>
        <p:spPr>
          <a:xfrm>
            <a:off x="149629" y="202483"/>
            <a:ext cx="7419571"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Affordability</a:t>
            </a:r>
          </a:p>
        </p:txBody>
      </p:sp>
      <p:sp>
        <p:nvSpPr>
          <p:cNvPr id="31" name="Rectangle 30">
            <a:extLst>
              <a:ext uri="{FF2B5EF4-FFF2-40B4-BE49-F238E27FC236}">
                <a16:creationId xmlns:a16="http://schemas.microsoft.com/office/drawing/2014/main" id="{5681161F-4600-4700-8B27-4068FB22E896}"/>
              </a:ext>
            </a:extLst>
          </p:cNvPr>
          <p:cNvSpPr/>
          <p:nvPr/>
        </p:nvSpPr>
        <p:spPr>
          <a:xfrm>
            <a:off x="288098" y="2163771"/>
            <a:ext cx="10901012" cy="646331"/>
          </a:xfrm>
          <a:prstGeom prst="rect">
            <a:avLst/>
          </a:prstGeom>
        </p:spPr>
        <p:txBody>
          <a:bodyPr wrap="square">
            <a:spAutoFit/>
          </a:bodyPr>
          <a:lstStyle/>
          <a:p>
            <a:r>
              <a:rPr lang="en-US" i="1" dirty="0">
                <a:latin typeface="Chaparral Pro" pitchFamily="18" charset="0"/>
                <a:cs typeface="Avenir Next Regular"/>
              </a:rPr>
              <a:t>Overall, how easy or difficult are you finding it to maintain your standard of living out of your total household income today?</a:t>
            </a:r>
          </a:p>
        </p:txBody>
      </p:sp>
      <p:graphicFrame>
        <p:nvGraphicFramePr>
          <p:cNvPr id="4" name="Chart 3">
            <a:extLst>
              <a:ext uri="{FF2B5EF4-FFF2-40B4-BE49-F238E27FC236}">
                <a16:creationId xmlns:a16="http://schemas.microsoft.com/office/drawing/2014/main" id="{61663AAF-A3CD-4F1A-9237-2A6083861DAC}"/>
              </a:ext>
            </a:extLst>
          </p:cNvPr>
          <p:cNvGraphicFramePr/>
          <p:nvPr>
            <p:extLst>
              <p:ext uri="{D42A27DB-BD31-4B8C-83A1-F6EECF244321}">
                <p14:modId xmlns:p14="http://schemas.microsoft.com/office/powerpoint/2010/main" val="1670499251"/>
              </p:ext>
            </p:extLst>
          </p:nvPr>
        </p:nvGraphicFramePr>
        <p:xfrm>
          <a:off x="415447" y="2693529"/>
          <a:ext cx="11361107" cy="3884347"/>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Connector 29">
            <a:extLst>
              <a:ext uri="{FF2B5EF4-FFF2-40B4-BE49-F238E27FC236}">
                <a16:creationId xmlns:a16="http://schemas.microsoft.com/office/drawing/2014/main" id="{98529BD7-3AF3-49DA-BD66-777D236B6000}"/>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032519-74A1-444E-8839-2B3EE9A1F824}"/>
              </a:ext>
            </a:extLst>
          </p:cNvPr>
          <p:cNvSpPr txBox="1"/>
          <p:nvPr/>
        </p:nvSpPr>
        <p:spPr>
          <a:xfrm>
            <a:off x="195809" y="935163"/>
            <a:ext cx="11792991" cy="83099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Overall, a majority of voters (59%) find it </a:t>
            </a:r>
            <a:r>
              <a:rPr lang="en-US" sz="1600" u="sng" dirty="0">
                <a:latin typeface="Gill Sans MT" panose="020B0502020104020203" pitchFamily="34" charset="0"/>
              </a:rPr>
              <a:t>difficult to maintain their standard of living</a:t>
            </a:r>
            <a:r>
              <a:rPr lang="en-US" sz="1600" dirty="0">
                <a:latin typeface="Gill Sans MT" panose="020B0502020104020203" pitchFamily="34" charset="0"/>
              </a:rPr>
              <a:t> in Connecticut. – 20% Very Difficult / 37% SMWT Difficult.  This is up +2% from March 2024 (57%).  </a:t>
            </a:r>
          </a:p>
          <a:p>
            <a:pPr marL="285750" indent="-285750">
              <a:buFont typeface="Wingdings" panose="05000000000000000000" pitchFamily="2" charset="2"/>
              <a:buChar char="Ø"/>
            </a:pPr>
            <a:r>
              <a:rPr lang="en-US" sz="1600" dirty="0">
                <a:latin typeface="Gill Sans MT" panose="020B0502020104020203" pitchFamily="34" charset="0"/>
              </a:rPr>
              <a:t>70% of Swing Voters and 68% of Unaffiliated Voters feel that it is difficult to maintain their standard of living which is consistent with </a:t>
            </a:r>
          </a:p>
        </p:txBody>
      </p:sp>
      <p:sp>
        <p:nvSpPr>
          <p:cNvPr id="11" name="Slide Number Placeholder 9">
            <a:extLst>
              <a:ext uri="{FF2B5EF4-FFF2-40B4-BE49-F238E27FC236}">
                <a16:creationId xmlns:a16="http://schemas.microsoft.com/office/drawing/2014/main" id="{4C3B4949-93F8-4DD3-86C7-780787DE51D9}"/>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8</a:t>
            </a:fld>
            <a:endParaRPr lang="en-US" dirty="0"/>
          </a:p>
        </p:txBody>
      </p:sp>
      <p:pic>
        <p:nvPicPr>
          <p:cNvPr id="3" name="Picture 2">
            <a:extLst>
              <a:ext uri="{FF2B5EF4-FFF2-40B4-BE49-F238E27FC236}">
                <a16:creationId xmlns:a16="http://schemas.microsoft.com/office/drawing/2014/main" id="{B8A5BF16-F337-58DE-3F28-CB81CE8F8B1C}"/>
              </a:ext>
            </a:extLst>
          </p:cNvPr>
          <p:cNvPicPr>
            <a:picLocks noChangeAspect="1"/>
          </p:cNvPicPr>
          <p:nvPr/>
        </p:nvPicPr>
        <p:blipFill>
          <a:blip r:embed="rId4"/>
          <a:stretch>
            <a:fillRect/>
          </a:stretch>
        </p:blipFill>
        <p:spPr>
          <a:xfrm>
            <a:off x="9664861" y="150858"/>
            <a:ext cx="2409152" cy="582064"/>
          </a:xfrm>
          <a:prstGeom prst="rect">
            <a:avLst/>
          </a:prstGeom>
        </p:spPr>
      </p:pic>
      <p:sp>
        <p:nvSpPr>
          <p:cNvPr id="2" name="Rectangle: Rounded Corners 1">
            <a:extLst>
              <a:ext uri="{FF2B5EF4-FFF2-40B4-BE49-F238E27FC236}">
                <a16:creationId xmlns:a16="http://schemas.microsoft.com/office/drawing/2014/main" id="{4A83C4BD-C7EF-80AC-6A95-6D28E76AC877}"/>
              </a:ext>
            </a:extLst>
          </p:cNvPr>
          <p:cNvSpPr/>
          <p:nvPr/>
        </p:nvSpPr>
        <p:spPr>
          <a:xfrm>
            <a:off x="7482347" y="3009099"/>
            <a:ext cx="2694040" cy="3932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ill Sans MT" panose="020B0502020104020203" pitchFamily="34" charset="0"/>
              </a:rPr>
              <a:t>Total Easy: 38%</a:t>
            </a:r>
          </a:p>
        </p:txBody>
      </p:sp>
      <p:sp>
        <p:nvSpPr>
          <p:cNvPr id="5" name="Rectangle: Rounded Corners 4">
            <a:extLst>
              <a:ext uri="{FF2B5EF4-FFF2-40B4-BE49-F238E27FC236}">
                <a16:creationId xmlns:a16="http://schemas.microsoft.com/office/drawing/2014/main" id="{1002A554-5A45-9E6F-65E4-F0E47E46FB59}"/>
              </a:ext>
            </a:extLst>
          </p:cNvPr>
          <p:cNvSpPr/>
          <p:nvPr/>
        </p:nvSpPr>
        <p:spPr>
          <a:xfrm>
            <a:off x="1971618" y="3009099"/>
            <a:ext cx="2694040" cy="3932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ill Sans MT" panose="020B0502020104020203" pitchFamily="34" charset="0"/>
              </a:rPr>
              <a:t>Total Difficult: 59%</a:t>
            </a:r>
          </a:p>
        </p:txBody>
      </p:sp>
    </p:spTree>
    <p:extLst>
      <p:ext uri="{BB962C8B-B14F-4D97-AF65-F5344CB8AC3E}">
        <p14:creationId xmlns:p14="http://schemas.microsoft.com/office/powerpoint/2010/main" val="337561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B643E-516F-4B8C-A2A0-F33FDCF83E14}"/>
              </a:ext>
            </a:extLst>
          </p:cNvPr>
          <p:cNvSpPr txBox="1"/>
          <p:nvPr/>
        </p:nvSpPr>
        <p:spPr>
          <a:xfrm>
            <a:off x="149629" y="202483"/>
            <a:ext cx="7419571" cy="646331"/>
          </a:xfrm>
          <a:prstGeom prst="rect">
            <a:avLst/>
          </a:prstGeom>
          <a:noFill/>
        </p:spPr>
        <p:txBody>
          <a:bodyPr wrap="square" rtlCol="0">
            <a:spAutoFit/>
          </a:bodyPr>
          <a:lstStyle/>
          <a:p>
            <a:r>
              <a:rPr lang="en-US" sz="3600" dirty="0">
                <a:solidFill>
                  <a:srgbClr val="C00000"/>
                </a:solidFill>
                <a:latin typeface="Gill Sans MT" panose="020B0502020104020203" pitchFamily="34" charset="0"/>
              </a:rPr>
              <a:t>October 2020 to October 2024</a:t>
            </a:r>
          </a:p>
        </p:txBody>
      </p:sp>
      <p:graphicFrame>
        <p:nvGraphicFramePr>
          <p:cNvPr id="4" name="Chart 3">
            <a:extLst>
              <a:ext uri="{FF2B5EF4-FFF2-40B4-BE49-F238E27FC236}">
                <a16:creationId xmlns:a16="http://schemas.microsoft.com/office/drawing/2014/main" id="{61663AAF-A3CD-4F1A-9237-2A6083861DAC}"/>
              </a:ext>
            </a:extLst>
          </p:cNvPr>
          <p:cNvGraphicFramePr/>
          <p:nvPr>
            <p:extLst>
              <p:ext uri="{D42A27DB-BD31-4B8C-83A1-F6EECF244321}">
                <p14:modId xmlns:p14="http://schemas.microsoft.com/office/powerpoint/2010/main" val="3217811743"/>
              </p:ext>
            </p:extLst>
          </p:nvPr>
        </p:nvGraphicFramePr>
        <p:xfrm>
          <a:off x="446128" y="2484683"/>
          <a:ext cx="4966622" cy="4093194"/>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Connector 29">
            <a:extLst>
              <a:ext uri="{FF2B5EF4-FFF2-40B4-BE49-F238E27FC236}">
                <a16:creationId xmlns:a16="http://schemas.microsoft.com/office/drawing/2014/main" id="{98529BD7-3AF3-49DA-BD66-777D236B6000}"/>
              </a:ext>
            </a:extLst>
          </p:cNvPr>
          <p:cNvCxnSpPr>
            <a:cxnSpLocks/>
          </p:cNvCxnSpPr>
          <p:nvPr/>
        </p:nvCxnSpPr>
        <p:spPr>
          <a:xfrm flipV="1">
            <a:off x="195809" y="848814"/>
            <a:ext cx="11792991" cy="194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032519-74A1-444E-8839-2B3EE9A1F824}"/>
              </a:ext>
            </a:extLst>
          </p:cNvPr>
          <p:cNvSpPr txBox="1"/>
          <p:nvPr/>
        </p:nvSpPr>
        <p:spPr>
          <a:xfrm>
            <a:off x="195809" y="935163"/>
            <a:ext cx="11792991" cy="584775"/>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1600" dirty="0">
                <a:latin typeface="Gill Sans MT" panose="020B0502020104020203" pitchFamily="34" charset="0"/>
              </a:rPr>
              <a:t>Unaffiliated and Swing voters views of quality of life and future outlook improved or stayed or relatively stayed the same from four years ago, while respondents feelings towards affordability dropped with both Unaffiliated (-8%) and Swing Voters (-13%) </a:t>
            </a:r>
          </a:p>
        </p:txBody>
      </p:sp>
      <p:sp>
        <p:nvSpPr>
          <p:cNvPr id="11" name="Slide Number Placeholder 9">
            <a:extLst>
              <a:ext uri="{FF2B5EF4-FFF2-40B4-BE49-F238E27FC236}">
                <a16:creationId xmlns:a16="http://schemas.microsoft.com/office/drawing/2014/main" id="{4C3B4949-93F8-4DD3-86C7-780787DE51D9}"/>
              </a:ext>
            </a:extLst>
          </p:cNvPr>
          <p:cNvSpPr>
            <a:spLocks noGrp="1"/>
          </p:cNvSpPr>
          <p:nvPr>
            <p:ph type="sldNum" sz="quarter" idx="12"/>
          </p:nvPr>
        </p:nvSpPr>
        <p:spPr>
          <a:xfrm>
            <a:off x="9377218" y="6538912"/>
            <a:ext cx="2743200" cy="365125"/>
          </a:xfrm>
        </p:spPr>
        <p:txBody>
          <a:bodyPr/>
          <a:lstStyle/>
          <a:p>
            <a:fld id="{CDA47D8F-C09C-4BE5-969D-B2E1C902DD1B}" type="slidenum">
              <a:rPr lang="en-US" smtClean="0"/>
              <a:t>9</a:t>
            </a:fld>
            <a:endParaRPr lang="en-US" dirty="0"/>
          </a:p>
        </p:txBody>
      </p:sp>
      <p:pic>
        <p:nvPicPr>
          <p:cNvPr id="3" name="Picture 2">
            <a:extLst>
              <a:ext uri="{FF2B5EF4-FFF2-40B4-BE49-F238E27FC236}">
                <a16:creationId xmlns:a16="http://schemas.microsoft.com/office/drawing/2014/main" id="{B8A5BF16-F337-58DE-3F28-CB81CE8F8B1C}"/>
              </a:ext>
            </a:extLst>
          </p:cNvPr>
          <p:cNvPicPr>
            <a:picLocks noChangeAspect="1"/>
          </p:cNvPicPr>
          <p:nvPr/>
        </p:nvPicPr>
        <p:blipFill>
          <a:blip r:embed="rId4"/>
          <a:stretch>
            <a:fillRect/>
          </a:stretch>
        </p:blipFill>
        <p:spPr>
          <a:xfrm>
            <a:off x="9664861" y="150858"/>
            <a:ext cx="2409152" cy="582064"/>
          </a:xfrm>
          <a:prstGeom prst="rect">
            <a:avLst/>
          </a:prstGeom>
        </p:spPr>
      </p:pic>
      <p:sp>
        <p:nvSpPr>
          <p:cNvPr id="5" name="Rectangle: Rounded Corners 4">
            <a:extLst>
              <a:ext uri="{FF2B5EF4-FFF2-40B4-BE49-F238E27FC236}">
                <a16:creationId xmlns:a16="http://schemas.microsoft.com/office/drawing/2014/main" id="{1002A554-5A45-9E6F-65E4-F0E47E46FB59}"/>
              </a:ext>
            </a:extLst>
          </p:cNvPr>
          <p:cNvSpPr/>
          <p:nvPr/>
        </p:nvSpPr>
        <p:spPr>
          <a:xfrm>
            <a:off x="1627841" y="1916727"/>
            <a:ext cx="2694040" cy="3932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ill Sans MT" panose="020B0502020104020203" pitchFamily="34" charset="0"/>
              </a:rPr>
              <a:t>UNAFFILIATED</a:t>
            </a:r>
          </a:p>
        </p:txBody>
      </p:sp>
      <p:cxnSp>
        <p:nvCxnSpPr>
          <p:cNvPr id="6" name="Straight Connector 5">
            <a:extLst>
              <a:ext uri="{FF2B5EF4-FFF2-40B4-BE49-F238E27FC236}">
                <a16:creationId xmlns:a16="http://schemas.microsoft.com/office/drawing/2014/main" id="{D417A6EC-A933-2F20-8051-C454EB5ACEF3}"/>
              </a:ext>
            </a:extLst>
          </p:cNvPr>
          <p:cNvCxnSpPr>
            <a:cxnSpLocks/>
          </p:cNvCxnSpPr>
          <p:nvPr/>
        </p:nvCxnSpPr>
        <p:spPr>
          <a:xfrm flipH="1">
            <a:off x="5955732" y="1737360"/>
            <a:ext cx="55523" cy="4817873"/>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FA7C405A-83DB-617F-36CD-273F98272F7E}"/>
              </a:ext>
            </a:extLst>
          </p:cNvPr>
          <p:cNvSpPr txBox="1"/>
          <p:nvPr/>
        </p:nvSpPr>
        <p:spPr>
          <a:xfrm>
            <a:off x="513079" y="2697480"/>
            <a:ext cx="1543173" cy="254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i="1" kern="1200" dirty="0">
                <a:latin typeface="Gill Sans MT" panose="020B0502020104020203" pitchFamily="34" charset="0"/>
              </a:rPr>
              <a:t>% Excellent/Good</a:t>
            </a:r>
          </a:p>
        </p:txBody>
      </p:sp>
      <p:sp>
        <p:nvSpPr>
          <p:cNvPr id="12" name="TextBox 1">
            <a:extLst>
              <a:ext uri="{FF2B5EF4-FFF2-40B4-BE49-F238E27FC236}">
                <a16:creationId xmlns:a16="http://schemas.microsoft.com/office/drawing/2014/main" id="{BCB19400-38B3-ACA2-2F69-49A93070D7D9}"/>
              </a:ext>
            </a:extLst>
          </p:cNvPr>
          <p:cNvSpPr txBox="1"/>
          <p:nvPr/>
        </p:nvSpPr>
        <p:spPr>
          <a:xfrm>
            <a:off x="2157853" y="3848502"/>
            <a:ext cx="1543173" cy="254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i="1" kern="1200" dirty="0">
                <a:latin typeface="Gill Sans MT" panose="020B0502020104020203" pitchFamily="34" charset="0"/>
              </a:rPr>
              <a:t>% More Opportunity</a:t>
            </a:r>
          </a:p>
        </p:txBody>
      </p:sp>
      <p:sp>
        <p:nvSpPr>
          <p:cNvPr id="13" name="TextBox 1">
            <a:extLst>
              <a:ext uri="{FF2B5EF4-FFF2-40B4-BE49-F238E27FC236}">
                <a16:creationId xmlns:a16="http://schemas.microsoft.com/office/drawing/2014/main" id="{9177911C-B680-C7A0-1B47-79B6CC370B32}"/>
              </a:ext>
            </a:extLst>
          </p:cNvPr>
          <p:cNvSpPr txBox="1"/>
          <p:nvPr/>
        </p:nvSpPr>
        <p:spPr>
          <a:xfrm>
            <a:off x="3736878" y="3484968"/>
            <a:ext cx="1543173" cy="4301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i="1" kern="1200" dirty="0">
                <a:latin typeface="Gill Sans MT" panose="020B0502020104020203" pitchFamily="34" charset="0"/>
              </a:rPr>
              <a:t>% Very Easy / SMWT Easy</a:t>
            </a:r>
          </a:p>
        </p:txBody>
      </p:sp>
      <p:sp>
        <p:nvSpPr>
          <p:cNvPr id="14" name="Rectangle: Rounded Corners 13">
            <a:extLst>
              <a:ext uri="{FF2B5EF4-FFF2-40B4-BE49-F238E27FC236}">
                <a16:creationId xmlns:a16="http://schemas.microsoft.com/office/drawing/2014/main" id="{92BC83D3-24C3-3309-2BA9-D95DD526C612}"/>
              </a:ext>
            </a:extLst>
          </p:cNvPr>
          <p:cNvSpPr/>
          <p:nvPr/>
        </p:nvSpPr>
        <p:spPr>
          <a:xfrm>
            <a:off x="8054778" y="1916727"/>
            <a:ext cx="2694040" cy="3932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ill Sans MT" panose="020B0502020104020203" pitchFamily="34" charset="0"/>
              </a:rPr>
              <a:t>SWING VOTERS</a:t>
            </a:r>
          </a:p>
        </p:txBody>
      </p:sp>
      <p:graphicFrame>
        <p:nvGraphicFramePr>
          <p:cNvPr id="15" name="Chart 14">
            <a:extLst>
              <a:ext uri="{FF2B5EF4-FFF2-40B4-BE49-F238E27FC236}">
                <a16:creationId xmlns:a16="http://schemas.microsoft.com/office/drawing/2014/main" id="{34B0DC8D-5D5B-B904-2B14-3A735E307D63}"/>
              </a:ext>
            </a:extLst>
          </p:cNvPr>
          <p:cNvGraphicFramePr/>
          <p:nvPr>
            <p:extLst>
              <p:ext uri="{D42A27DB-BD31-4B8C-83A1-F6EECF244321}">
                <p14:modId xmlns:p14="http://schemas.microsoft.com/office/powerpoint/2010/main" val="1873981488"/>
              </p:ext>
            </p:extLst>
          </p:nvPr>
        </p:nvGraphicFramePr>
        <p:xfrm>
          <a:off x="6554237" y="2445718"/>
          <a:ext cx="4966622" cy="4093194"/>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1">
            <a:extLst>
              <a:ext uri="{FF2B5EF4-FFF2-40B4-BE49-F238E27FC236}">
                <a16:creationId xmlns:a16="http://schemas.microsoft.com/office/drawing/2014/main" id="{464186DF-02D2-3ECD-0ACC-404E32B12019}"/>
              </a:ext>
            </a:extLst>
          </p:cNvPr>
          <p:cNvSpPr txBox="1"/>
          <p:nvPr/>
        </p:nvSpPr>
        <p:spPr>
          <a:xfrm>
            <a:off x="6629399" y="2572180"/>
            <a:ext cx="1543173" cy="254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i="1" kern="1200" dirty="0">
                <a:latin typeface="Gill Sans MT" panose="020B0502020104020203" pitchFamily="34" charset="0"/>
              </a:rPr>
              <a:t>% Excellent/Good</a:t>
            </a:r>
          </a:p>
        </p:txBody>
      </p:sp>
      <p:sp>
        <p:nvSpPr>
          <p:cNvPr id="25" name="TextBox 1">
            <a:extLst>
              <a:ext uri="{FF2B5EF4-FFF2-40B4-BE49-F238E27FC236}">
                <a16:creationId xmlns:a16="http://schemas.microsoft.com/office/drawing/2014/main" id="{FAEAC2C5-C7BD-45FC-1A6B-DFF946918CF1}"/>
              </a:ext>
            </a:extLst>
          </p:cNvPr>
          <p:cNvSpPr txBox="1"/>
          <p:nvPr/>
        </p:nvSpPr>
        <p:spPr>
          <a:xfrm>
            <a:off x="8274173" y="3723202"/>
            <a:ext cx="1543173" cy="254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i="1" kern="1200" dirty="0">
                <a:latin typeface="Gill Sans MT" panose="020B0502020104020203" pitchFamily="34" charset="0"/>
              </a:rPr>
              <a:t>% More Opportunity</a:t>
            </a:r>
          </a:p>
        </p:txBody>
      </p:sp>
      <p:sp>
        <p:nvSpPr>
          <p:cNvPr id="26" name="TextBox 1">
            <a:extLst>
              <a:ext uri="{FF2B5EF4-FFF2-40B4-BE49-F238E27FC236}">
                <a16:creationId xmlns:a16="http://schemas.microsoft.com/office/drawing/2014/main" id="{A91343F0-91EB-B8F0-B377-8CE512E26F8B}"/>
              </a:ext>
            </a:extLst>
          </p:cNvPr>
          <p:cNvSpPr txBox="1"/>
          <p:nvPr/>
        </p:nvSpPr>
        <p:spPr>
          <a:xfrm>
            <a:off x="9853198" y="3359668"/>
            <a:ext cx="1543173" cy="4301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i="1" kern="1200" dirty="0">
                <a:latin typeface="Gill Sans MT" panose="020B0502020104020203" pitchFamily="34" charset="0"/>
              </a:rPr>
              <a:t>% Very Easy / SMWT Easy</a:t>
            </a:r>
          </a:p>
        </p:txBody>
      </p:sp>
    </p:spTree>
    <p:extLst>
      <p:ext uri="{BB962C8B-B14F-4D97-AF65-F5344CB8AC3E}">
        <p14:creationId xmlns:p14="http://schemas.microsoft.com/office/powerpoint/2010/main" val="865883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17333</TotalTime>
  <Words>2380</Words>
  <Application>Microsoft Office PowerPoint</Application>
  <PresentationFormat>Widescreen</PresentationFormat>
  <Paragraphs>439</Paragraphs>
  <Slides>36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Chaparral Pro</vt:lpstr>
      <vt:lpstr>Gill Sans MT</vt:lpstr>
      <vt:lpstr>Gill Sans MT Condensed</vt:lpstr>
      <vt:lpstr>GillSans-Light</vt:lpstr>
      <vt:lpstr>Wingdings</vt:lpstr>
      <vt:lpstr>Office Theme</vt:lpstr>
      <vt:lpstr> Key Findings Briefing October 2024   N=514 Likely Voters Statewide </vt:lpstr>
      <vt:lpstr>PowerPoint Presentation</vt:lpstr>
      <vt:lpstr>PowerPoint Presentation</vt:lpstr>
      <vt:lpstr>PowerPoint Presentation</vt:lpstr>
      <vt:lpstr>STATE ECONOMY AND WAY OF LIFE</vt:lpstr>
      <vt:lpstr>PowerPoint Presentation</vt:lpstr>
      <vt:lpstr>PowerPoint Presentation</vt:lpstr>
      <vt:lpstr>PowerPoint Presentation</vt:lpstr>
      <vt:lpstr>PowerPoint Presentation</vt:lpstr>
      <vt:lpstr>PowerPoint Presentation</vt:lpstr>
      <vt:lpstr>PowerPoint Presentation</vt:lpstr>
      <vt:lpstr>STATE &amp; NATIONAL POLITICS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 &amp; PARTY TRUST</vt:lpstr>
      <vt:lpstr>PowerPoint Presentation</vt:lpstr>
      <vt:lpstr>PowerPoint Presentation</vt:lpstr>
      <vt:lpstr>PowerPoint Presentation</vt:lpstr>
      <vt:lpstr>PowerPoint Presentation</vt:lpstr>
      <vt:lpstr>PowerPoint Presentation</vt:lpstr>
      <vt:lpstr>PowerPoint Presentation</vt:lpstr>
      <vt:lpstr>IMMIGRATION</vt:lpstr>
      <vt:lpstr>PowerPoint Presentation</vt:lpstr>
      <vt:lpstr>PowerPoint Presentation</vt:lpstr>
      <vt:lpstr>PowerPoint Presentation</vt:lpstr>
      <vt:lpstr>UTILITY PRICES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Findings Briefing March, 2024   N=523 Likely Voters Statewide</dc:title>
  <dc:creator>AJ Rehberg</dc:creator>
  <cp:lastModifiedBy>AJ Rehberg</cp:lastModifiedBy>
  <cp:revision>27</cp:revision>
  <dcterms:created xsi:type="dcterms:W3CDTF">2024-04-16T19:35:36Z</dcterms:created>
  <dcterms:modified xsi:type="dcterms:W3CDTF">2024-10-25T15:35:39Z</dcterms:modified>
</cp:coreProperties>
</file>